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8" r:id="rId3"/>
    <p:sldId id="275" r:id="rId4"/>
    <p:sldId id="260" r:id="rId5"/>
    <p:sldId id="272" r:id="rId6"/>
    <p:sldId id="273" r:id="rId7"/>
    <p:sldId id="274" r:id="rId8"/>
    <p:sldId id="270" r:id="rId9"/>
    <p:sldId id="261" r:id="rId10"/>
    <p:sldId id="276" r:id="rId11"/>
    <p:sldId id="277" r:id="rId12"/>
    <p:sldId id="278" r:id="rId13"/>
    <p:sldId id="279" r:id="rId14"/>
    <p:sldId id="265" r:id="rId15"/>
    <p:sldId id="271" r:id="rId16"/>
    <p:sldId id="268" r:id="rId17"/>
  </p:sldIdLst>
  <p:sldSz cx="12192000" cy="6858000"/>
  <p:notesSz cx="6858000" cy="9144000"/>
  <p:defaultTextStyle>
    <a:defPPr>
      <a:defRPr lang="en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69"/>
    <p:restoredTop sz="96327"/>
  </p:normalViewPr>
  <p:slideViewPr>
    <p:cSldViewPr snapToGrid="0">
      <p:cViewPr varScale="1">
        <p:scale>
          <a:sx n="98" d="100"/>
          <a:sy n="98" d="100"/>
        </p:scale>
        <p:origin x="76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D0D037-4075-7A5F-FD02-354CB2590FB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5E4155-317D-9438-335D-E16F5D25B27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28A55-F8F8-884B-86ED-B2BE96AB7E75}" type="datetimeFigureOut">
              <a:rPr lang="en-CH" smtClean="0"/>
              <a:t>25/10/2023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543983-50D3-AA71-8183-77821C4FE84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CA7A35-B246-7B4F-1FA4-95EF55C4F07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9D7DF-EC75-0C48-B10E-161EA2D9C108}" type="slidenum">
              <a:rPr lang="en-CH" smtClean="0"/>
              <a:t>‹N°›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8118348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D53304-30AB-3E4F-A6B3-0973A940C6B6}" type="datetimeFigureOut">
              <a:rPr lang="en-CH" smtClean="0"/>
              <a:t>25/10/2023</a:t>
            </a:fld>
            <a:endParaRPr lang="en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9A40DE-6089-D34A-8ED3-B844CFF2B4B5}" type="slidenum">
              <a:rPr lang="en-CH" smtClean="0"/>
              <a:t>‹N°›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24844936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présentation">
    <p:bg>
      <p:bgPr>
        <a:gradFill>
          <a:gsLst>
            <a:gs pos="100000">
              <a:schemeClr val="bg1"/>
            </a:gs>
            <a:gs pos="0">
              <a:schemeClr val="bg2">
                <a:alpha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5D11B75-31A1-2D51-D6C8-D2B11A5C99F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5938" y="226227"/>
            <a:ext cx="1797102" cy="7889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346241-B0AC-9B65-F975-DB4B057A21D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096000" y="0"/>
            <a:ext cx="5616562" cy="47328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AFB887-1FAF-7E82-2C5E-1E962CEB3FC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5938" y="2903464"/>
            <a:ext cx="9144000" cy="692497"/>
          </a:xfrm>
        </p:spPr>
        <p:txBody>
          <a:bodyPr lIns="0" tIns="0" rIns="0" bIns="0" anchor="t" anchorCtr="0">
            <a:spAutoFit/>
          </a:bodyPr>
          <a:lstStyle>
            <a:lvl1pPr algn="l">
              <a:defRPr sz="5000" spc="-200" baseline="0"/>
            </a:lvl1pPr>
          </a:lstStyle>
          <a:p>
            <a:r>
              <a:rPr lang="fr-FR" dirty="0"/>
              <a:t>Titre de la présentation</a:t>
            </a:r>
            <a:endParaRPr lang="en-CH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07CEC0-803D-7E8C-2E10-5C149EB53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5938" y="2514973"/>
            <a:ext cx="9144000" cy="25462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480" b="1" i="0" kern="1000" cap="all" spc="330" baseline="0">
                <a:solidFill>
                  <a:schemeClr val="accent1"/>
                </a:solidFill>
                <a:latin typeface="Söhne Halbfett" panose="020B070303020206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SURTITRE DE LA PRÉSENTATION</a:t>
            </a:r>
            <a:endParaRPr lang="en-CH" dirty="0"/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93B86B35-13F0-1369-2964-65BC4DC6768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5938" y="6102255"/>
            <a:ext cx="9426055" cy="19800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 spc="-10" baseline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To the attention of Company Inc. </a:t>
            </a:r>
            <a:endParaRPr lang="en-CH" dirty="0"/>
          </a:p>
        </p:txBody>
      </p:sp>
      <p:sp>
        <p:nvSpPr>
          <p:cNvPr id="19" name="Text Placeholder 13">
            <a:extLst>
              <a:ext uri="{FF2B5EF4-FFF2-40B4-BE49-F238E27FC236}">
                <a16:creationId xmlns:a16="http://schemas.microsoft.com/office/drawing/2014/main" id="{5421AC9F-EDFD-2629-A354-FE025EE2AF3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5938" y="6318385"/>
            <a:ext cx="9426055" cy="19800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 spc="-10" baseline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01.01.2024</a:t>
            </a:r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2307053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21B63BD-96DE-C944-9C18-016D60187A34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AEA5900-67C5-FA04-1E77-4DF65BD15FA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44874" y="1276740"/>
            <a:ext cx="10431190" cy="4958167"/>
          </a:xfrm>
        </p:spPr>
        <p:txBody>
          <a:bodyPr lIns="0" tIns="0" rIns="0" bIns="0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CH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D64D64C-A3E2-3E81-62C3-3A0ECC6B4E33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984223B-4BE9-5680-72F8-FB68183D64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887336-10A3-8695-7760-0CBF3CFC3C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4874" y="361313"/>
            <a:ext cx="10431189" cy="553998"/>
          </a:xfrm>
        </p:spPr>
        <p:txBody>
          <a:bodyPr wrap="square" lIns="0" tIns="0" rIns="0" bIns="0" anchor="t" anchorCtr="0">
            <a:spAutoFit/>
          </a:bodyPr>
          <a:lstStyle>
            <a:lvl1pPr>
              <a:defRPr sz="4000" spc="-160" baseline="0"/>
            </a:lvl1pPr>
          </a:lstStyle>
          <a:p>
            <a:r>
              <a:rPr lang="fr-FR" dirty="0"/>
              <a:t>Modifiez le style du titre</a:t>
            </a:r>
            <a:endParaRPr lang="en-CH" dirty="0"/>
          </a:p>
        </p:txBody>
      </p:sp>
      <p:sp>
        <p:nvSpPr>
          <p:cNvPr id="23" name="Vertical Text Placeholder 22">
            <a:extLst>
              <a:ext uri="{FF2B5EF4-FFF2-40B4-BE49-F238E27FC236}">
                <a16:creationId xmlns:a16="http://schemas.microsoft.com/office/drawing/2014/main" id="{ED1F905B-C138-DCFF-4F39-E4D46E20AE8D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BBB007C-DA72-0A82-8B98-46405E788D48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3666524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(cyan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00FE-CCFB-5385-E45C-7819BD7EA3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35075" y="3092180"/>
            <a:ext cx="9837478" cy="692497"/>
          </a:xfrm>
        </p:spPr>
        <p:txBody>
          <a:bodyPr lIns="0" tIns="0" rIns="0" bIns="0" anchor="ctr" anchorCtr="0"/>
          <a:lstStyle>
            <a:lvl1pPr>
              <a:defRPr sz="5000" spc="-200" baseline="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chapitre</a:t>
            </a:r>
            <a:endParaRPr lang="en-CH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B36ACE-3AC5-9CF2-8D97-FB9BF3AE613D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BA0894-91FF-E14F-72AA-FD167526D32E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D9E602C-73BF-07A7-16B5-247A89CC8F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1" name="Vertical Text Placeholder 22">
            <a:extLst>
              <a:ext uri="{FF2B5EF4-FFF2-40B4-BE49-F238E27FC236}">
                <a16:creationId xmlns:a16="http://schemas.microsoft.com/office/drawing/2014/main" id="{E6F2A3E0-C2FB-F2E4-CD89-ACBEAFC828EC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EB50DB-D53C-5AE3-785B-DB4491FBF7C0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1454886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(marine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00FE-CCFB-5385-E45C-7819BD7EA3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35075" y="3092180"/>
            <a:ext cx="9837478" cy="692497"/>
          </a:xfrm>
        </p:spPr>
        <p:txBody>
          <a:bodyPr lIns="0" tIns="0" rIns="0" bIns="0" anchor="ctr" anchorCtr="0"/>
          <a:lstStyle>
            <a:lvl1pPr>
              <a:defRPr sz="5000" spc="-200" baseline="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chapitre</a:t>
            </a:r>
            <a:endParaRPr lang="en-CH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B36ACE-3AC5-9CF2-8D97-FB9BF3AE613D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BA0894-91FF-E14F-72AA-FD167526D32E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D9E602C-73BF-07A7-16B5-247A89CC8F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1" name="Vertical Text Placeholder 22">
            <a:extLst>
              <a:ext uri="{FF2B5EF4-FFF2-40B4-BE49-F238E27FC236}">
                <a16:creationId xmlns:a16="http://schemas.microsoft.com/office/drawing/2014/main" id="{E6F2A3E0-C2FB-F2E4-CD89-ACBEAFC828EC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7EBB32-4C6F-49D7-0F51-AAD7F2A58273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2383471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D0F8B-2EA8-E1D0-D99E-A8F0C3FE4D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0654" y="408400"/>
            <a:ext cx="3932237" cy="886397"/>
          </a:xfrm>
        </p:spPr>
        <p:txBody>
          <a:bodyPr lIns="0" tIns="0" rIns="0" bIns="0" anchor="t" anchorCtr="0"/>
          <a:lstStyle>
            <a:lvl1pPr>
              <a:defRPr sz="3200" spc="-120" baseline="0"/>
            </a:lvl1pPr>
          </a:lstStyle>
          <a:p>
            <a:r>
              <a:rPr lang="fr-FR" dirty="0"/>
              <a:t>Image avec titre et légende</a:t>
            </a:r>
            <a:endParaRPr lang="en-CH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CF21AF-51A4-FE70-25A1-CBFEE778BC0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4B7CB0-5923-4738-5236-EC2A56DB269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240654" y="5749275"/>
            <a:ext cx="3932237" cy="559449"/>
          </a:xfrm>
          <a:prstGeom prst="rect">
            <a:avLst/>
          </a:prstGeom>
        </p:spPr>
        <p:txBody>
          <a:bodyPr lIns="0" tIns="0" rIns="0" bIns="0" anchor="b" anchorCtr="0">
            <a:spAutoFit/>
          </a:bodyPr>
          <a:lstStyle>
            <a:lvl1pPr marL="0" indent="0">
              <a:lnSpc>
                <a:spcPct val="120000"/>
              </a:lnSpc>
              <a:buNone/>
              <a:defRPr sz="1600" spc="-2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dirty="0"/>
              <a:t>Insérer un contenu, une légende ou une description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1BDA75-5A23-C04F-E639-60B25B80575B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E4B8BD-C5AE-C52E-2DF8-222A8A56F369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8B9944-F492-F0EC-8746-A11A451009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2" name="Vertical Text Placeholder 22">
            <a:extLst>
              <a:ext uri="{FF2B5EF4-FFF2-40B4-BE49-F238E27FC236}">
                <a16:creationId xmlns:a16="http://schemas.microsoft.com/office/drawing/2014/main" id="{5945FCEE-F48F-6D7B-EE60-2720C24E21A0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0E5B3B-C356-8A22-1B31-22C9212684C8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951367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D0F8B-2EA8-E1D0-D99E-A8F0C3FE4D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0654" y="408400"/>
            <a:ext cx="3932237" cy="443198"/>
          </a:xfrm>
        </p:spPr>
        <p:txBody>
          <a:bodyPr lIns="0" tIns="0" rIns="0" bIns="0" anchor="t" anchorCtr="0"/>
          <a:lstStyle>
            <a:lvl1pPr>
              <a:defRPr sz="3200" spc="-120" baseline="0"/>
            </a:lvl1pPr>
          </a:lstStyle>
          <a:p>
            <a:r>
              <a:rPr lang="fr-FR" dirty="0"/>
              <a:t>Image avec contenu</a:t>
            </a:r>
            <a:endParaRPr lang="en-CH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CF21AF-51A4-FE70-25A1-CBFEE778BC0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1BDA75-5A23-C04F-E639-60B25B80575B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E4B8BD-C5AE-C52E-2DF8-222A8A56F369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8B9944-F492-F0EC-8746-A11A451009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2" name="Vertical Text Placeholder 22">
            <a:extLst>
              <a:ext uri="{FF2B5EF4-FFF2-40B4-BE49-F238E27FC236}">
                <a16:creationId xmlns:a16="http://schemas.microsoft.com/office/drawing/2014/main" id="{5945FCEE-F48F-6D7B-EE60-2720C24E21A0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0E5B3B-C356-8A22-1B31-22C9212684C8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E089AC-B245-014D-204F-EC49033038A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1240654" y="1259999"/>
            <a:ext cx="4561630" cy="5048726"/>
          </a:xfrm>
        </p:spPr>
        <p:txBody>
          <a:bodyPr lIns="0" tIns="0" rIns="0" bIns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1350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XL avec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D0F8B-2EA8-E1D0-D99E-A8F0C3FE4D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0654" y="408400"/>
            <a:ext cx="3932237" cy="443198"/>
          </a:xfrm>
        </p:spPr>
        <p:txBody>
          <a:bodyPr lIns="0" tIns="0" rIns="0" bIns="0" anchor="b"/>
          <a:lstStyle>
            <a:lvl1pPr>
              <a:defRPr sz="3200" spc="-120" baseline="0"/>
            </a:lvl1pPr>
          </a:lstStyle>
          <a:p>
            <a:r>
              <a:rPr lang="fr-FR" dirty="0"/>
              <a:t>Image avec titre</a:t>
            </a:r>
            <a:endParaRPr lang="en-CH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1BDA75-5A23-C04F-E639-60B25B80575B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E4B8BD-C5AE-C52E-2DF8-222A8A56F369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8B9944-F492-F0EC-8746-A11A451009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2" name="Vertical Text Placeholder 22">
            <a:extLst>
              <a:ext uri="{FF2B5EF4-FFF2-40B4-BE49-F238E27FC236}">
                <a16:creationId xmlns:a16="http://schemas.microsoft.com/office/drawing/2014/main" id="{5945FCEE-F48F-6D7B-EE60-2720C24E21A0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BF02C1D-E03B-D1D4-31BE-2576CD98EDC6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1240654" y="1276740"/>
            <a:ext cx="10435409" cy="5031985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C670DC-0906-6583-1FD3-44137962A90A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2639303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X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01BDA75-5A23-C04F-E639-60B25B80575B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E4B8BD-C5AE-C52E-2DF8-222A8A56F369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8B9944-F492-F0EC-8746-A11A451009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2" name="Vertical Text Placeholder 22">
            <a:extLst>
              <a:ext uri="{FF2B5EF4-FFF2-40B4-BE49-F238E27FC236}">
                <a16:creationId xmlns:a16="http://schemas.microsoft.com/office/drawing/2014/main" id="{5945FCEE-F48F-6D7B-EE60-2720C24E21A0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BF02C1D-E03B-D1D4-31BE-2576CD98EDC6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1240654" y="-1"/>
            <a:ext cx="10435409" cy="6857999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9EFCF8-51CA-C94B-FD57-940788044124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199695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du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01BDA75-5A23-C04F-E639-60B25B80575B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E4B8BD-C5AE-C52E-2DF8-222A8A56F369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8B9944-F492-F0EC-8746-A11A451009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2" name="Vertical Text Placeholder 22">
            <a:extLst>
              <a:ext uri="{FF2B5EF4-FFF2-40B4-BE49-F238E27FC236}">
                <a16:creationId xmlns:a16="http://schemas.microsoft.com/office/drawing/2014/main" id="{5945FCEE-F48F-6D7B-EE60-2720C24E21A0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BF02C1D-E03B-D1D4-31BE-2576CD98EDC6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1240655" y="-1"/>
            <a:ext cx="4855346" cy="6857999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B380B814-27A2-B512-6B6B-3EF6433CF3D5}"/>
              </a:ext>
            </a:extLst>
          </p:cNvPr>
          <p:cNvSpPr>
            <a:spLocks noGrp="1"/>
          </p:cNvSpPr>
          <p:nvPr>
            <p:ph type="pic" idx="18" hasCustomPrompt="1"/>
          </p:nvPr>
        </p:nvSpPr>
        <p:spPr>
          <a:xfrm>
            <a:off x="6820717" y="1"/>
            <a:ext cx="4855346" cy="6857999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C84449-DD9D-CF36-7EDE-1C21DF0F1929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3537246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quat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01BDA75-5A23-C04F-E639-60B25B80575B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E4B8BD-C5AE-C52E-2DF8-222A8A56F369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8B9944-F492-F0EC-8746-A11A451009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2" name="Vertical Text Placeholder 22">
            <a:extLst>
              <a:ext uri="{FF2B5EF4-FFF2-40B4-BE49-F238E27FC236}">
                <a16:creationId xmlns:a16="http://schemas.microsoft.com/office/drawing/2014/main" id="{5945FCEE-F48F-6D7B-EE60-2720C24E21A0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BF02C1D-E03B-D1D4-31BE-2576CD98EDC6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1240655" y="-1"/>
            <a:ext cx="4855346" cy="3176587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B380B814-27A2-B512-6B6B-3EF6433CF3D5}"/>
              </a:ext>
            </a:extLst>
          </p:cNvPr>
          <p:cNvSpPr>
            <a:spLocks noGrp="1"/>
          </p:cNvSpPr>
          <p:nvPr>
            <p:ph type="pic" idx="18" hasCustomPrompt="1"/>
          </p:nvPr>
        </p:nvSpPr>
        <p:spPr>
          <a:xfrm>
            <a:off x="6600305" y="1"/>
            <a:ext cx="4855346" cy="3176587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AC9DB4-5716-85F7-74EF-4614752641F5}"/>
              </a:ext>
            </a:extLst>
          </p:cNvPr>
          <p:cNvSpPr>
            <a:spLocks noGrp="1"/>
          </p:cNvSpPr>
          <p:nvPr>
            <p:ph type="pic" idx="19" hasCustomPrompt="1"/>
          </p:nvPr>
        </p:nvSpPr>
        <p:spPr>
          <a:xfrm>
            <a:off x="1240655" y="3681411"/>
            <a:ext cx="4855346" cy="3176589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FF47F2C-632E-5B42-21F3-08F0DB93CA5E}"/>
              </a:ext>
            </a:extLst>
          </p:cNvPr>
          <p:cNvSpPr>
            <a:spLocks noGrp="1"/>
          </p:cNvSpPr>
          <p:nvPr>
            <p:ph type="pic" idx="20" hasCustomPrompt="1"/>
          </p:nvPr>
        </p:nvSpPr>
        <p:spPr>
          <a:xfrm>
            <a:off x="6600305" y="3681413"/>
            <a:ext cx="4855346" cy="3176589"/>
          </a:xfrm>
          <a:prstGeom prst="rect">
            <a:avLst/>
          </a:prstGeom>
          <a:solidFill>
            <a:schemeClr val="bg2">
              <a:alpha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</a:t>
            </a:r>
            <a:br>
              <a:rPr lang="fr-FR" dirty="0"/>
            </a:br>
            <a:r>
              <a:rPr lang="fr-FR" dirty="0"/>
              <a:t>ajouter une image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lang="fr-F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51D473-682C-9B79-00D7-37011B5964BE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2189062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deux 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0F37A6F-CA76-7C2B-D1E9-315BDC1F7F60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E709DB-4F52-B1AD-FDCD-3637955BD1A0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B49CF0-FD76-13E8-26A6-006048764C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1" name="Vertical Text Placeholder 22">
            <a:extLst>
              <a:ext uri="{FF2B5EF4-FFF2-40B4-BE49-F238E27FC236}">
                <a16:creationId xmlns:a16="http://schemas.microsoft.com/office/drawing/2014/main" id="{D6367089-2D30-B048-06DF-2BDA4A19DD49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084B74-3055-CC15-7FAD-F5870D0BDF94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  <p:sp>
        <p:nvSpPr>
          <p:cNvPr id="13" name="Content Placeholder 9">
            <a:extLst>
              <a:ext uri="{FF2B5EF4-FFF2-40B4-BE49-F238E27FC236}">
                <a16:creationId xmlns:a16="http://schemas.microsoft.com/office/drawing/2014/main" id="{03E502E7-8AED-31BC-B2AC-9A60EF20041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44874" y="1276740"/>
            <a:ext cx="4851126" cy="5031985"/>
          </a:xfrm>
        </p:spPr>
        <p:txBody>
          <a:bodyPr lIns="0" tIns="0" rIns="0" bIns="0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CH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7975DD0-C7AE-93CE-8847-3081CA1A28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4874" y="361313"/>
            <a:ext cx="10431189" cy="553998"/>
          </a:xfrm>
        </p:spPr>
        <p:txBody>
          <a:bodyPr wrap="square" lIns="0" tIns="0" rIns="0" bIns="0" anchor="t" anchorCtr="0">
            <a:spAutoFit/>
          </a:bodyPr>
          <a:lstStyle>
            <a:lvl1pPr>
              <a:defRPr sz="4000" spc="-160" baseline="0"/>
            </a:lvl1pPr>
          </a:lstStyle>
          <a:p>
            <a:r>
              <a:rPr lang="fr-FR" dirty="0"/>
              <a:t>Modifiez le style du titre</a:t>
            </a:r>
            <a:endParaRPr lang="en-CH" dirty="0"/>
          </a:p>
        </p:txBody>
      </p:sp>
      <p:sp>
        <p:nvSpPr>
          <p:cNvPr id="15" name="Content Placeholder 9">
            <a:extLst>
              <a:ext uri="{FF2B5EF4-FFF2-40B4-BE49-F238E27FC236}">
                <a16:creationId xmlns:a16="http://schemas.microsoft.com/office/drawing/2014/main" id="{D36B43AA-AB41-C85F-539D-F5F94102460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822714" y="1276740"/>
            <a:ext cx="4851126" cy="5031985"/>
          </a:xfrm>
        </p:spPr>
        <p:txBody>
          <a:bodyPr lIns="0" tIns="0" rIns="0" bIns="0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3376717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mparatif 3 colonnes">
    <p:bg>
      <p:bgPr>
        <a:solidFill>
          <a:srgbClr val="F1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0F37A6F-CA76-7C2B-D1E9-315BDC1F7F60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E709DB-4F52-B1AD-FDCD-3637955BD1A0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B49CF0-FD76-13E8-26A6-006048764C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1" name="Vertical Text Placeholder 22">
            <a:extLst>
              <a:ext uri="{FF2B5EF4-FFF2-40B4-BE49-F238E27FC236}">
                <a16:creationId xmlns:a16="http://schemas.microsoft.com/office/drawing/2014/main" id="{D6367089-2D30-B048-06DF-2BDA4A19DD49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084B74-3055-CC15-7FAD-F5870D0BDF94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  <p:sp>
        <p:nvSpPr>
          <p:cNvPr id="13" name="Content Placeholder 9">
            <a:extLst>
              <a:ext uri="{FF2B5EF4-FFF2-40B4-BE49-F238E27FC236}">
                <a16:creationId xmlns:a16="http://schemas.microsoft.com/office/drawing/2014/main" id="{03E502E7-8AED-31BC-B2AC-9A60EF20041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44874" y="1260000"/>
            <a:ext cx="3200862" cy="5048726"/>
          </a:xfrm>
          <a:prstGeom prst="rect">
            <a:avLst/>
          </a:prstGeom>
          <a:solidFill>
            <a:schemeClr val="bg1"/>
          </a:solidFill>
          <a:ln cap="flat">
            <a:noFill/>
          </a:ln>
          <a:effectLst/>
        </p:spPr>
        <p:txBody>
          <a:bodyPr lIns="125999" tIns="125999" rIns="125999" bIns="125999">
            <a:normAutofit/>
          </a:bodyPr>
          <a:lstStyle>
            <a:lvl1pPr>
              <a:lnSpc>
                <a:spcPct val="100000"/>
              </a:lnSpc>
              <a:defRPr sz="18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200"/>
            </a:lvl4pPr>
            <a:lvl5pPr>
              <a:lnSpc>
                <a:spcPct val="100000"/>
              </a:lnSpc>
              <a:defRPr sz="120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CH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7975DD0-C7AE-93CE-8847-3081CA1A28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4874" y="361313"/>
            <a:ext cx="10431189" cy="553998"/>
          </a:xfrm>
        </p:spPr>
        <p:txBody>
          <a:bodyPr wrap="square" lIns="0" tIns="0" rIns="0" bIns="0" anchor="t" anchorCtr="0">
            <a:spAutoFit/>
          </a:bodyPr>
          <a:lstStyle>
            <a:lvl1pPr>
              <a:defRPr sz="4000" spc="-160" baseline="0"/>
            </a:lvl1pPr>
          </a:lstStyle>
          <a:p>
            <a:r>
              <a:rPr lang="fr-FR" dirty="0"/>
              <a:t>Modifiez le style du titre</a:t>
            </a:r>
            <a:endParaRPr lang="en-CH" dirty="0"/>
          </a:p>
        </p:txBody>
      </p:sp>
      <p:sp>
        <p:nvSpPr>
          <p:cNvPr id="15" name="Content Placeholder 9">
            <a:extLst>
              <a:ext uri="{FF2B5EF4-FFF2-40B4-BE49-F238E27FC236}">
                <a16:creationId xmlns:a16="http://schemas.microsoft.com/office/drawing/2014/main" id="{D36B43AA-AB41-C85F-539D-F5F94102460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860038" y="1260000"/>
            <a:ext cx="3200862" cy="5048726"/>
          </a:xfrm>
          <a:prstGeom prst="rect">
            <a:avLst/>
          </a:prstGeom>
          <a:solidFill>
            <a:schemeClr val="bg1"/>
          </a:solidFill>
          <a:ln cap="flat">
            <a:noFill/>
          </a:ln>
          <a:effectLst/>
        </p:spPr>
        <p:txBody>
          <a:bodyPr lIns="125999" tIns="125999" rIns="125999" bIns="125999">
            <a:normAutofit/>
          </a:bodyPr>
          <a:lstStyle>
            <a:lvl1pPr>
              <a:lnSpc>
                <a:spcPct val="100000"/>
              </a:lnSpc>
              <a:defRPr sz="18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200"/>
            </a:lvl4pPr>
            <a:lvl5pPr>
              <a:lnSpc>
                <a:spcPct val="100000"/>
              </a:lnSpc>
              <a:defRPr sz="120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CH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1D556BB-BA40-A984-819A-9E8078382C9A}"/>
              </a:ext>
            </a:extLst>
          </p:cNvPr>
          <p:cNvCxnSpPr/>
          <p:nvPr userDrawn="1"/>
        </p:nvCxnSpPr>
        <p:spPr>
          <a:xfrm>
            <a:off x="431999" y="-1"/>
            <a:ext cx="0" cy="6858001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9">
            <a:extLst>
              <a:ext uri="{FF2B5EF4-FFF2-40B4-BE49-F238E27FC236}">
                <a16:creationId xmlns:a16="http://schemas.microsoft.com/office/drawing/2014/main" id="{94892DAE-B043-5B7A-DDCD-406DF8A389B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8475201" y="1260000"/>
            <a:ext cx="3200862" cy="5048726"/>
          </a:xfrm>
          <a:prstGeom prst="rect">
            <a:avLst/>
          </a:prstGeom>
          <a:solidFill>
            <a:schemeClr val="bg1"/>
          </a:solidFill>
          <a:ln cap="flat">
            <a:noFill/>
          </a:ln>
          <a:effectLst/>
        </p:spPr>
        <p:txBody>
          <a:bodyPr lIns="125999" tIns="125999" rIns="125999" bIns="125999">
            <a:normAutofit/>
          </a:bodyPr>
          <a:lstStyle>
            <a:lvl1pPr>
              <a:lnSpc>
                <a:spcPct val="100000"/>
              </a:lnSpc>
              <a:defRPr sz="18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200"/>
            </a:lvl4pPr>
            <a:lvl5pPr>
              <a:lnSpc>
                <a:spcPct val="100000"/>
              </a:lnSpc>
              <a:defRPr sz="120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2266832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vier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AE6517B-EB63-69DB-D874-35C0E6ED02D2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FD5BC8-A2E7-3297-CBA8-6549380911F3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B04968D-C571-1F29-6CEC-03788ECB98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1" name="Vertical Text Placeholder 22">
            <a:extLst>
              <a:ext uri="{FF2B5EF4-FFF2-40B4-BE49-F238E27FC236}">
                <a16:creationId xmlns:a16="http://schemas.microsoft.com/office/drawing/2014/main" id="{D049D4C8-6F74-1E64-EAEF-C219284F882F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C1DE40-9CC4-79B4-F557-0E3E802393B3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</p:spTree>
    <p:extLst>
      <p:ext uri="{BB962C8B-B14F-4D97-AF65-F5344CB8AC3E}">
        <p14:creationId xmlns:p14="http://schemas.microsoft.com/office/powerpoint/2010/main" val="294387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fi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FB887-1FAF-7E82-2C5E-1E962CEB3FC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35075" y="1275653"/>
            <a:ext cx="9144000" cy="692497"/>
          </a:xfrm>
        </p:spPr>
        <p:txBody>
          <a:bodyPr lIns="0" tIns="0" rIns="0" bIns="0" anchor="t" anchorCtr="0">
            <a:spAutoFit/>
          </a:bodyPr>
          <a:lstStyle>
            <a:lvl1pPr algn="l">
              <a:defRPr sz="5000" spc="-200" baseline="0"/>
            </a:lvl1pPr>
          </a:lstStyle>
          <a:p>
            <a:r>
              <a:rPr lang="fr-FR" dirty="0" err="1"/>
              <a:t>Thank</a:t>
            </a:r>
            <a:r>
              <a:rPr lang="fr-FR" dirty="0"/>
              <a:t> </a:t>
            </a:r>
            <a:r>
              <a:rPr lang="fr-FR" dirty="0" err="1"/>
              <a:t>you</a:t>
            </a:r>
            <a:endParaRPr lang="en-CH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AE6517B-EB63-69DB-D874-35C0E6ED02D2}"/>
              </a:ext>
            </a:extLst>
          </p:cNvPr>
          <p:cNvSpPr/>
          <p:nvPr userDrawn="1"/>
        </p:nvSpPr>
        <p:spPr>
          <a:xfrm>
            <a:off x="0" y="0"/>
            <a:ext cx="432000" cy="6858000"/>
          </a:xfrm>
          <a:prstGeom prst="rect">
            <a:avLst/>
          </a:prstGeom>
          <a:solidFill>
            <a:srgbClr val="F1F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FD5BC8-A2E7-3297-CBA8-6549380911F3}"/>
              </a:ext>
            </a:extLst>
          </p:cNvPr>
          <p:cNvSpPr/>
          <p:nvPr userDrawn="1"/>
        </p:nvSpPr>
        <p:spPr>
          <a:xfrm>
            <a:off x="-1" y="-1"/>
            <a:ext cx="432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B04968D-C571-1F29-6CEC-03788ECB98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777" y="388799"/>
            <a:ext cx="157876" cy="482400"/>
          </a:xfrm>
          <a:prstGeom prst="rect">
            <a:avLst/>
          </a:prstGeom>
        </p:spPr>
      </p:pic>
      <p:sp>
        <p:nvSpPr>
          <p:cNvPr id="11" name="Vertical Text Placeholder 22">
            <a:extLst>
              <a:ext uri="{FF2B5EF4-FFF2-40B4-BE49-F238E27FC236}">
                <a16:creationId xmlns:a16="http://schemas.microsoft.com/office/drawing/2014/main" id="{D049D4C8-6F74-1E64-EAEF-C219284F882F}"/>
              </a:ext>
            </a:extLst>
          </p:cNvPr>
          <p:cNvSpPr>
            <a:spLocks noGrp="1"/>
          </p:cNvSpPr>
          <p:nvPr>
            <p:ph type="body" orient="vert" sz="quarter" idx="17" hasCustomPrompt="1"/>
          </p:nvPr>
        </p:nvSpPr>
        <p:spPr>
          <a:xfrm rot="10800000">
            <a:off x="103747" y="1724451"/>
            <a:ext cx="193899" cy="4120453"/>
          </a:xfrm>
        </p:spPr>
        <p:txBody>
          <a:bodyPr vert="eaVert" wrap="square" lIns="0" tIns="0" rIns="0" bIns="0" anchor="ctr" anchorCtr="0">
            <a:spAutoFit/>
          </a:bodyPr>
          <a:lstStyle>
            <a:lvl1pPr marL="0" indent="0" algn="ctr">
              <a:buFontTx/>
              <a:buNone/>
              <a:defRPr sz="1050" b="0" i="0">
                <a:latin typeface="Söhne" panose="020B0503030202060203" pitchFamily="34" charset="0"/>
              </a:defRPr>
            </a:lvl1pPr>
          </a:lstStyle>
          <a:p>
            <a:pPr lvl="0"/>
            <a:r>
              <a:rPr lang="en-CH" dirty="0"/>
              <a:t>Titre de la présentation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C1DE40-9CC4-79B4-F557-0E3E802393B3}"/>
              </a:ext>
            </a:extLst>
          </p:cNvPr>
          <p:cNvSpPr txBox="1"/>
          <p:nvPr userDrawn="1"/>
        </p:nvSpPr>
        <p:spPr>
          <a:xfrm>
            <a:off x="0" y="6445556"/>
            <a:ext cx="431999" cy="4089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6C26F65-0511-C045-B63A-0F1CF8C07C76}" type="slidenum">
              <a:rPr lang="en-CH" sz="1050" smtClean="0"/>
              <a:pPr algn="ctr"/>
              <a:t>‹N°›</a:t>
            </a:fld>
            <a:endParaRPr lang="en-CH" sz="1050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888CDE4-C850-B808-EE7C-1D645FD76634}"/>
              </a:ext>
            </a:extLst>
          </p:cNvPr>
          <p:cNvGrpSpPr/>
          <p:nvPr userDrawn="1"/>
        </p:nvGrpSpPr>
        <p:grpSpPr>
          <a:xfrm>
            <a:off x="1235075" y="2741077"/>
            <a:ext cx="5589674" cy="325135"/>
            <a:chOff x="1235075" y="4385894"/>
            <a:chExt cx="5589674" cy="325135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B1C44320-9EC1-99FC-3F00-F16DD3FD7656}"/>
                </a:ext>
              </a:extLst>
            </p:cNvPr>
            <p:cNvGrpSpPr/>
            <p:nvPr userDrawn="1"/>
          </p:nvGrpSpPr>
          <p:grpSpPr>
            <a:xfrm>
              <a:off x="1235075" y="4424741"/>
              <a:ext cx="1001049" cy="286288"/>
              <a:chOff x="1235075" y="4424741"/>
              <a:chExt cx="1001049" cy="286288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8F40979-6DAF-BAC6-AED0-B4E7DE1B262A}"/>
                  </a:ext>
                </a:extLst>
              </p:cNvPr>
              <p:cNvSpPr txBox="1"/>
              <p:nvPr userDrawn="1"/>
            </p:nvSpPr>
            <p:spPr>
              <a:xfrm>
                <a:off x="1235075" y="4424741"/>
                <a:ext cx="1001049" cy="286288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Autofit/>
              </a:bodyPr>
              <a:lstStyle/>
              <a:p>
                <a:r>
                  <a:rPr lang="fr-FR" sz="1600" b="0" i="0" dirty="0">
                    <a:solidFill>
                      <a:schemeClr val="accent1"/>
                    </a:solidFill>
                    <a:latin typeface="+mn-lt"/>
                  </a:rPr>
                  <a:t>E-mail</a:t>
                </a:r>
                <a:endParaRPr lang="en-CH" sz="1600" b="0" i="0" dirty="0">
                  <a:solidFill>
                    <a:schemeClr val="accent1"/>
                  </a:solidFill>
                  <a:latin typeface="+mn-lt"/>
                </a:endParaRPr>
              </a:p>
            </p:txBody>
          </p: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F55DCC07-4B0A-4A95-855B-067A1ACF422F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2112080" y="4470116"/>
                <a:ext cx="81854" cy="195539"/>
              </a:xfrm>
              <a:prstGeom prst="rect">
                <a:avLst/>
              </a:prstGeom>
            </p:spPr>
          </p:pic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08AA3F1-E322-B56B-871B-47CFD70C1E00}"/>
                </a:ext>
              </a:extLst>
            </p:cNvPr>
            <p:cNvSpPr txBox="1"/>
            <p:nvPr userDrawn="1"/>
          </p:nvSpPr>
          <p:spPr>
            <a:xfrm>
              <a:off x="2538674" y="4385894"/>
              <a:ext cx="4286075" cy="286288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Autofit/>
            </a:bodyPr>
            <a:lstStyle/>
            <a:p>
              <a:r>
                <a:rPr lang="fr-FR" sz="2400" b="0" i="0" dirty="0" err="1">
                  <a:solidFill>
                    <a:schemeClr val="tx1"/>
                  </a:solidFill>
                  <a:latin typeface="Söhne" panose="020B0503030202060203" pitchFamily="34" charset="0"/>
                </a:rPr>
                <a:t>contact@wise.net</a:t>
              </a:r>
              <a:endParaRPr lang="en-CH" sz="2400" b="0" i="0" dirty="0">
                <a:solidFill>
                  <a:schemeClr val="tx1"/>
                </a:solidFill>
                <a:latin typeface="Söhne" panose="020B0503030202060203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67F1E29-2FB7-563F-B87A-AA8D4659F21A}"/>
              </a:ext>
            </a:extLst>
          </p:cNvPr>
          <p:cNvGrpSpPr/>
          <p:nvPr userDrawn="1"/>
        </p:nvGrpSpPr>
        <p:grpSpPr>
          <a:xfrm>
            <a:off x="1235075" y="3274875"/>
            <a:ext cx="5589674" cy="331662"/>
            <a:chOff x="1235075" y="5002822"/>
            <a:chExt cx="5589674" cy="331662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D1C33500-800B-EABF-0410-FBCE9B15141E}"/>
                </a:ext>
              </a:extLst>
            </p:cNvPr>
            <p:cNvGrpSpPr/>
            <p:nvPr userDrawn="1"/>
          </p:nvGrpSpPr>
          <p:grpSpPr>
            <a:xfrm>
              <a:off x="1235075" y="5048196"/>
              <a:ext cx="1001049" cy="286288"/>
              <a:chOff x="1235075" y="4990007"/>
              <a:chExt cx="1001049" cy="286288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0A15C56-FCDB-15A1-79AC-26C54F53567E}"/>
                  </a:ext>
                </a:extLst>
              </p:cNvPr>
              <p:cNvSpPr txBox="1"/>
              <p:nvPr userDrawn="1"/>
            </p:nvSpPr>
            <p:spPr>
              <a:xfrm>
                <a:off x="1235075" y="4990007"/>
                <a:ext cx="1001049" cy="286288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Autofit/>
              </a:bodyPr>
              <a:lstStyle/>
              <a:p>
                <a:r>
                  <a:rPr lang="fr-FR" sz="1600" b="0" i="0" dirty="0">
                    <a:solidFill>
                      <a:schemeClr val="accent1"/>
                    </a:solidFill>
                    <a:latin typeface="+mn-lt"/>
                  </a:rPr>
                  <a:t>LinkedIn</a:t>
                </a:r>
                <a:endParaRPr lang="en-CH" sz="1600" b="0" i="0" dirty="0">
                  <a:solidFill>
                    <a:schemeClr val="accent1"/>
                  </a:solidFill>
                  <a:latin typeface="+mn-lt"/>
                </a:endParaRPr>
              </a:p>
            </p:txBody>
          </p:sp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3BCF5DA0-5F3C-CFF8-FF27-4B861F944E5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2112080" y="5035382"/>
                <a:ext cx="81854" cy="195539"/>
              </a:xfrm>
              <a:prstGeom prst="rect">
                <a:avLst/>
              </a:prstGeom>
            </p:spPr>
          </p:pic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95D4FE4-947A-73D3-0FFB-C7AF37828BBE}"/>
                </a:ext>
              </a:extLst>
            </p:cNvPr>
            <p:cNvSpPr txBox="1"/>
            <p:nvPr userDrawn="1"/>
          </p:nvSpPr>
          <p:spPr>
            <a:xfrm>
              <a:off x="2538674" y="5002822"/>
              <a:ext cx="4286075" cy="286288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Autofit/>
            </a:bodyPr>
            <a:lstStyle/>
            <a:p>
              <a:r>
                <a:rPr lang="fr-FR" sz="2400" b="0" i="0" dirty="0">
                  <a:solidFill>
                    <a:schemeClr val="tx1"/>
                  </a:solidFill>
                  <a:latin typeface="Söhne" panose="020B0503030202060203" pitchFamily="34" charset="0"/>
                </a:rPr>
                <a:t>WISE </a:t>
              </a:r>
              <a:r>
                <a:rPr lang="fr-FR" sz="2400" b="0" i="0" dirty="0" err="1">
                  <a:solidFill>
                    <a:schemeClr val="tx1"/>
                  </a:solidFill>
                  <a:latin typeface="Söhne" panose="020B0503030202060203" pitchFamily="34" charset="0"/>
                </a:rPr>
                <a:t>Philanthropy</a:t>
              </a:r>
              <a:r>
                <a:rPr lang="fr-FR" sz="2400" b="0" i="0" dirty="0">
                  <a:solidFill>
                    <a:schemeClr val="tx1"/>
                  </a:solidFill>
                  <a:latin typeface="Söhne" panose="020B0503030202060203" pitchFamily="34" charset="0"/>
                </a:rPr>
                <a:t> </a:t>
              </a:r>
              <a:r>
                <a:rPr lang="fr-FR" sz="2400" b="0" i="0" dirty="0" err="1">
                  <a:solidFill>
                    <a:schemeClr val="tx1"/>
                  </a:solidFill>
                  <a:latin typeface="Söhne" panose="020B0503030202060203" pitchFamily="34" charset="0"/>
                </a:rPr>
                <a:t>Advisors</a:t>
              </a:r>
              <a:endParaRPr lang="en-CH" sz="2400" b="0" i="0" dirty="0">
                <a:solidFill>
                  <a:schemeClr val="tx1"/>
                </a:solidFill>
                <a:latin typeface="Söhne" panose="020B0503030202060203" pitchFamily="34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C71E3B8-87F3-2662-D4C7-F25FB57942F7}"/>
              </a:ext>
            </a:extLst>
          </p:cNvPr>
          <p:cNvGrpSpPr/>
          <p:nvPr userDrawn="1"/>
        </p:nvGrpSpPr>
        <p:grpSpPr>
          <a:xfrm>
            <a:off x="1235075" y="3815200"/>
            <a:ext cx="5589674" cy="331662"/>
            <a:chOff x="1235075" y="5626277"/>
            <a:chExt cx="5589674" cy="331662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1FBCD463-3032-6324-CB37-6C1F31A65780}"/>
                </a:ext>
              </a:extLst>
            </p:cNvPr>
            <p:cNvGrpSpPr/>
            <p:nvPr userDrawn="1"/>
          </p:nvGrpSpPr>
          <p:grpSpPr>
            <a:xfrm>
              <a:off x="1235075" y="5671651"/>
              <a:ext cx="1001049" cy="286288"/>
              <a:chOff x="1235075" y="5671651"/>
              <a:chExt cx="1001049" cy="286288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EC55678-A281-98C9-0E10-A2131A60B955}"/>
                  </a:ext>
                </a:extLst>
              </p:cNvPr>
              <p:cNvSpPr txBox="1"/>
              <p:nvPr userDrawn="1"/>
            </p:nvSpPr>
            <p:spPr>
              <a:xfrm>
                <a:off x="1235075" y="5671651"/>
                <a:ext cx="1001049" cy="286288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Autofit/>
              </a:bodyPr>
              <a:lstStyle/>
              <a:p>
                <a:r>
                  <a:rPr lang="fr-FR" sz="1600" b="0" i="0" dirty="0" err="1">
                    <a:solidFill>
                      <a:schemeClr val="accent1"/>
                    </a:solidFill>
                    <a:latin typeface="+mn-lt"/>
                  </a:rPr>
                  <a:t>Website</a:t>
                </a:r>
                <a:endParaRPr lang="en-CH" sz="1600" b="0" i="0" dirty="0">
                  <a:solidFill>
                    <a:schemeClr val="accent1"/>
                  </a:solidFill>
                  <a:latin typeface="+mn-lt"/>
                </a:endParaRPr>
              </a:p>
            </p:txBody>
          </p:sp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742B2A66-2A0F-FAB6-C5F3-EC53ADAF738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2112080" y="5717026"/>
                <a:ext cx="81854" cy="195539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15B6AA2-7434-6734-2DA2-463B7376CBC5}"/>
                </a:ext>
              </a:extLst>
            </p:cNvPr>
            <p:cNvSpPr txBox="1"/>
            <p:nvPr userDrawn="1"/>
          </p:nvSpPr>
          <p:spPr>
            <a:xfrm>
              <a:off x="2538674" y="5626277"/>
              <a:ext cx="4286075" cy="286288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Autofit/>
            </a:bodyPr>
            <a:lstStyle/>
            <a:p>
              <a:r>
                <a:rPr lang="fr-FR" sz="2400" b="0" i="0" dirty="0" err="1">
                  <a:solidFill>
                    <a:schemeClr val="tx1"/>
                  </a:solidFill>
                  <a:latin typeface="Söhne" panose="020B0503030202060203" pitchFamily="34" charset="0"/>
                </a:rPr>
                <a:t>wise.net</a:t>
              </a:r>
              <a:endParaRPr lang="en-CH" sz="2400" b="0" i="0" dirty="0">
                <a:solidFill>
                  <a:schemeClr val="tx1"/>
                </a:solidFill>
                <a:latin typeface="Söhne" panose="020B0503030202060203" pitchFamily="34" charset="0"/>
              </a:endParaRP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4EE76A68-BB18-AFF6-E369-65F5DD2027BE}"/>
              </a:ext>
            </a:extLst>
          </p:cNvPr>
          <p:cNvSpPr txBox="1"/>
          <p:nvPr userDrawn="1"/>
        </p:nvSpPr>
        <p:spPr>
          <a:xfrm>
            <a:off x="1235075" y="5574034"/>
            <a:ext cx="6097384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/>
              <a:t>WISE </a:t>
            </a:r>
            <a:r>
              <a:rPr lang="fr-FR" sz="1200" dirty="0" err="1"/>
              <a:t>Philanthropy</a:t>
            </a:r>
            <a:r>
              <a:rPr lang="fr-FR" sz="1200" dirty="0"/>
              <a:t> </a:t>
            </a:r>
            <a:r>
              <a:rPr lang="fr-FR" sz="1200" dirty="0" err="1"/>
              <a:t>Advisors</a:t>
            </a:r>
            <a:br>
              <a:rPr lang="fr-FR" sz="1200" dirty="0"/>
            </a:br>
            <a:r>
              <a:rPr lang="fr-FR" sz="1200" dirty="0"/>
              <a:t>Place de Cornavin 2 – CP 2124</a:t>
            </a:r>
            <a:br>
              <a:rPr lang="fr-FR" sz="1200" dirty="0"/>
            </a:br>
            <a:r>
              <a:rPr lang="fr-FR" sz="1200" dirty="0"/>
              <a:t>1211 Genève 1</a:t>
            </a:r>
            <a:br>
              <a:rPr lang="fr-FR" sz="1200" dirty="0"/>
            </a:br>
            <a:r>
              <a:rPr lang="fr-FR" sz="1200" dirty="0"/>
              <a:t>+41 22 321 77 37</a:t>
            </a:r>
          </a:p>
        </p:txBody>
      </p:sp>
    </p:spTree>
    <p:extLst>
      <p:ext uri="{BB962C8B-B14F-4D97-AF65-F5344CB8AC3E}">
        <p14:creationId xmlns:p14="http://schemas.microsoft.com/office/powerpoint/2010/main" val="3633242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7F8596-0385-319D-0556-5F58B4F96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298"/>
            <a:ext cx="10515600" cy="7017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fr-FR" dirty="0"/>
              <a:t>Modifiez le style du titre</a:t>
            </a:r>
            <a:endParaRPr lang="en-C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CF1108-F572-30F1-5EF5-A16C850FE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2865" y="184785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C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2DF6B-1581-EA68-AF5B-3BD5BADB26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AD82E-2105-692E-8F35-27DAE34117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BB174-734B-C109-3C63-B69D036729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72908-F4F5-D74F-862D-2A4AC096C491}" type="slidenum">
              <a:rPr lang="en-CH" smtClean="0"/>
              <a:t>‹N°›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29224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2" r:id="rId4"/>
    <p:sldLayoutId id="2147483657" r:id="rId5"/>
    <p:sldLayoutId id="2147483664" r:id="rId6"/>
    <p:sldLayoutId id="2147483658" r:id="rId7"/>
    <p:sldLayoutId id="2147483659" r:id="rId8"/>
    <p:sldLayoutId id="2147483660" r:id="rId9"/>
    <p:sldLayoutId id="2147483661" r:id="rId10"/>
    <p:sldLayoutId id="2147483652" r:id="rId11"/>
    <p:sldLayoutId id="2147483665" r:id="rId12"/>
    <p:sldLayoutId id="2147483666" r:id="rId13"/>
    <p:sldLayoutId id="2147483663" r:id="rId1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000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FontTx/>
        <a:buBlip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FontTx/>
        <a:buBlip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FontTx/>
        <a:buBlip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FontTx/>
        <a:buBlip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FontTx/>
        <a:buBlip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51" userDrawn="1">
          <p15:clr>
            <a:srgbClr val="F26B43"/>
          </p15:clr>
        </p15:guide>
        <p15:guide id="4" pos="7355" userDrawn="1">
          <p15:clr>
            <a:srgbClr val="F26B43"/>
          </p15:clr>
        </p15:guide>
        <p15:guide id="5" orient="horz" pos="391" userDrawn="1">
          <p15:clr>
            <a:srgbClr val="F26B43"/>
          </p15:clr>
        </p15:guide>
        <p15:guide id="6" orient="horz" pos="3974" userDrawn="1">
          <p15:clr>
            <a:srgbClr val="F26B43"/>
          </p15:clr>
        </p15:guide>
        <p15:guide id="7" pos="325" userDrawn="1">
          <p15:clr>
            <a:srgbClr val="F26B43"/>
          </p15:clr>
        </p15:guide>
        <p15:guide id="8" orient="horz" pos="796" userDrawn="1">
          <p15:clr>
            <a:srgbClr val="F26B43"/>
          </p15:clr>
        </p15:guide>
        <p15:guide id="9" orient="horz" pos="550" userDrawn="1">
          <p15:clr>
            <a:srgbClr val="F26B43"/>
          </p15:clr>
        </p15:guide>
        <p15:guide id="10" orient="horz" pos="232" userDrawn="1">
          <p15:clr>
            <a:srgbClr val="F26B43"/>
          </p15:clr>
        </p15:guide>
        <p15:guide id="11" pos="778" userDrawn="1">
          <p15:clr>
            <a:srgbClr val="F26B43"/>
          </p15:clr>
        </p15:guide>
        <p15:guide id="12" orient="horz" pos="2319" userDrawn="1">
          <p15:clr>
            <a:srgbClr val="F26B43"/>
          </p15:clr>
        </p15:guide>
        <p15:guide id="13" orient="horz" pos="200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sv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77AAD22-CC7D-530B-B7C4-64D1CAAC6C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938" y="2903464"/>
            <a:ext cx="9144000" cy="692497"/>
          </a:xfrm>
        </p:spPr>
        <p:txBody>
          <a:bodyPr>
            <a:normAutofit fontScale="90000"/>
          </a:bodyPr>
          <a:lstStyle/>
          <a:p>
            <a:r>
              <a:rPr lang="en-CH" dirty="0"/>
              <a:t>Helping families and foundations to create impact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F6FABD63-B5B0-CF1F-6208-ED7838EC9E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938" y="2514973"/>
            <a:ext cx="9144000" cy="243656"/>
          </a:xfrm>
        </p:spPr>
        <p:txBody>
          <a:bodyPr/>
          <a:lstStyle/>
          <a:p>
            <a:r>
              <a:rPr lang="en-CH" dirty="0"/>
              <a:t>Offering philanthropy advisory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48FDC7B-2076-ECDE-BF35-F28E64E1C9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CH" dirty="0"/>
              <a:t>To the attention of Company Inc.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2DE0AA2-526F-69C3-34D0-CD56B5A0C0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CH" dirty="0"/>
              <a:t>01.01.2024</a:t>
            </a:r>
          </a:p>
        </p:txBody>
      </p:sp>
    </p:spTree>
    <p:extLst>
      <p:ext uri="{BB962C8B-B14F-4D97-AF65-F5344CB8AC3E}">
        <p14:creationId xmlns:p14="http://schemas.microsoft.com/office/powerpoint/2010/main" val="3866824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7F767-0A23-BBAF-BCE9-3E1384CE5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5075" y="3092180"/>
            <a:ext cx="9837478" cy="692497"/>
          </a:xfrm>
        </p:spPr>
        <p:txBody>
          <a:bodyPr/>
          <a:lstStyle/>
          <a:p>
            <a:r>
              <a:rPr lang="en-CH" dirty="0"/>
              <a:t>Que faisons-nous ?</a:t>
            </a:r>
          </a:p>
        </p:txBody>
      </p:sp>
      <p:sp>
        <p:nvSpPr>
          <p:cNvPr id="5" name="Vertical Text Placeholder 4">
            <a:extLst>
              <a:ext uri="{FF2B5EF4-FFF2-40B4-BE49-F238E27FC236}">
                <a16:creationId xmlns:a16="http://schemas.microsoft.com/office/drawing/2014/main" id="{25B3A5A4-3A64-9428-4D58-D65A0E7C8661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Présentation de WISE Philanthropy Advisors</a:t>
            </a:r>
          </a:p>
        </p:txBody>
      </p:sp>
    </p:spTree>
    <p:extLst>
      <p:ext uri="{BB962C8B-B14F-4D97-AF65-F5344CB8AC3E}">
        <p14:creationId xmlns:p14="http://schemas.microsoft.com/office/powerpoint/2010/main" val="524836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7F767-0A23-BBAF-BCE9-3E1384CE5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H" dirty="0"/>
              <a:t>Qui sommes-nous ?</a:t>
            </a:r>
          </a:p>
        </p:txBody>
      </p:sp>
      <p:sp>
        <p:nvSpPr>
          <p:cNvPr id="5" name="Vertical Text Placeholder 4">
            <a:extLst>
              <a:ext uri="{FF2B5EF4-FFF2-40B4-BE49-F238E27FC236}">
                <a16:creationId xmlns:a16="http://schemas.microsoft.com/office/drawing/2014/main" id="{25B3A5A4-3A64-9428-4D58-D65A0E7C8661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/>
        <p:txBody>
          <a:bodyPr/>
          <a:lstStyle/>
          <a:p>
            <a:r>
              <a:rPr lang="en-CH" dirty="0"/>
              <a:t>Présentation de WISE Philanthropy Advisors</a:t>
            </a:r>
          </a:p>
        </p:txBody>
      </p:sp>
    </p:spTree>
    <p:extLst>
      <p:ext uri="{BB962C8B-B14F-4D97-AF65-F5344CB8AC3E}">
        <p14:creationId xmlns:p14="http://schemas.microsoft.com/office/powerpoint/2010/main" val="20118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A8338-16AD-0654-93EF-093178672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0654" y="408400"/>
            <a:ext cx="3932237" cy="443198"/>
          </a:xfrm>
        </p:spPr>
        <p:txBody>
          <a:bodyPr/>
          <a:lstStyle/>
          <a:p>
            <a:r>
              <a:rPr lang="en-CH" dirty="0"/>
              <a:t>Contents</a:t>
            </a:r>
          </a:p>
        </p:txBody>
      </p:sp>
      <p:pic>
        <p:nvPicPr>
          <p:cNvPr id="7" name="Picture Placeholder 6" descr="A person writing on a post-it note&#10;&#10;Description automatically generated">
            <a:extLst>
              <a:ext uri="{FF2B5EF4-FFF2-40B4-BE49-F238E27FC236}">
                <a16:creationId xmlns:a16="http://schemas.microsoft.com/office/drawing/2014/main" id="{E6AE4CD7-AF49-EA3C-8B99-0BC5F2B57E0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5000" r="25000"/>
          <a:stretch/>
        </p:blipFill>
        <p:spPr>
          <a:xfrm>
            <a:off x="6096000" y="0"/>
            <a:ext cx="6096000" cy="6858000"/>
          </a:xfrm>
        </p:spPr>
      </p:pic>
      <p:sp>
        <p:nvSpPr>
          <p:cNvPr id="16" name="Vertical Text Placeholder 15">
            <a:extLst>
              <a:ext uri="{FF2B5EF4-FFF2-40B4-BE49-F238E27FC236}">
                <a16:creationId xmlns:a16="http://schemas.microsoft.com/office/drawing/2014/main" id="{6808E0E3-F15B-1122-A719-ED2815D687E2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Helping families and foundations to create impact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61FEA6-4D16-CB46-6AC8-84AE84871F93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1240654" y="1259999"/>
            <a:ext cx="4561630" cy="5048726"/>
          </a:xfrm>
        </p:spPr>
        <p:txBody>
          <a:bodyPr/>
          <a:lstStyle/>
          <a:p>
            <a:r>
              <a:rPr lang="en-GB" dirty="0"/>
              <a:t>What our clients say</a:t>
            </a:r>
            <a:br>
              <a:rPr lang="en-GB" dirty="0"/>
            </a:br>
            <a:r>
              <a:rPr lang="en-GB" dirty="0"/>
              <a:t>about us</a:t>
            </a:r>
          </a:p>
          <a:p>
            <a:r>
              <a:rPr lang="en-GB" dirty="0"/>
              <a:t>Who we are</a:t>
            </a:r>
          </a:p>
          <a:p>
            <a:r>
              <a:rPr lang="en-GB" dirty="0"/>
              <a:t>What we do </a:t>
            </a:r>
          </a:p>
          <a:p>
            <a:r>
              <a:rPr lang="en-GB" dirty="0"/>
              <a:t>For whom we work</a:t>
            </a:r>
          </a:p>
        </p:txBody>
      </p:sp>
    </p:spTree>
    <p:extLst>
      <p:ext uri="{BB962C8B-B14F-4D97-AF65-F5344CB8AC3E}">
        <p14:creationId xmlns:p14="http://schemas.microsoft.com/office/powerpoint/2010/main" val="2242547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C100D-4FEF-CE72-66A6-70071ABC251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44874" y="1276740"/>
            <a:ext cx="10431190" cy="495816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accent1"/>
                </a:solidFill>
              </a:rPr>
              <a:t>Nous </a:t>
            </a:r>
            <a:r>
              <a:rPr lang="en-GB" dirty="0" err="1">
                <a:solidFill>
                  <a:schemeClr val="accent1"/>
                </a:solidFill>
              </a:rPr>
              <a:t>accompagnons</a:t>
            </a:r>
            <a:r>
              <a:rPr lang="en-GB" dirty="0">
                <a:solidFill>
                  <a:schemeClr val="accent1"/>
                </a:solidFill>
              </a:rPr>
              <a:t> de </a:t>
            </a:r>
            <a:r>
              <a:rPr lang="en-GB" dirty="0" err="1">
                <a:solidFill>
                  <a:schemeClr val="accent1"/>
                </a:solidFill>
              </a:rPr>
              <a:t>façon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personnalisée</a:t>
            </a:r>
            <a:r>
              <a:rPr lang="en-GB" dirty="0">
                <a:solidFill>
                  <a:schemeClr val="accent1"/>
                </a:solidFill>
              </a:rPr>
              <a:t> la </a:t>
            </a:r>
            <a:r>
              <a:rPr lang="en-GB" dirty="0" err="1">
                <a:solidFill>
                  <a:schemeClr val="accent1"/>
                </a:solidFill>
              </a:rPr>
              <a:t>réalisation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d’initiatives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philanthropiques</a:t>
            </a:r>
            <a:r>
              <a:rPr lang="en-GB" dirty="0">
                <a:solidFill>
                  <a:schemeClr val="accent1"/>
                </a:solidFill>
              </a:rPr>
              <a:t> pour </a:t>
            </a:r>
            <a:r>
              <a:rPr lang="en-GB" dirty="0" err="1">
                <a:solidFill>
                  <a:schemeClr val="accent1"/>
                </a:solidFill>
              </a:rPr>
              <a:t>contribuer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à</a:t>
            </a:r>
            <a:r>
              <a:rPr lang="en-GB" dirty="0">
                <a:solidFill>
                  <a:schemeClr val="accent1"/>
                </a:solidFill>
              </a:rPr>
              <a:t> la construction d’un monde </a:t>
            </a:r>
            <a:r>
              <a:rPr lang="en-GB" dirty="0" err="1">
                <a:solidFill>
                  <a:schemeClr val="accent1"/>
                </a:solidFill>
              </a:rPr>
              <a:t>meilleur</a:t>
            </a:r>
            <a:r>
              <a:rPr lang="en-GB" dirty="0">
                <a:solidFill>
                  <a:schemeClr val="accent1"/>
                </a:solidFill>
              </a:rPr>
              <a:t>. </a:t>
            </a:r>
          </a:p>
          <a:p>
            <a:pPr marL="0" indent="0">
              <a:buNone/>
            </a:pPr>
            <a:r>
              <a:rPr lang="fr-FR" dirty="0"/>
              <a:t>Une société de conseil en philanthropie fondée en </a:t>
            </a:r>
            <a:r>
              <a:rPr lang="fr-FR" b="1" dirty="0">
                <a:solidFill>
                  <a:schemeClr val="accent1"/>
                </a:solidFill>
              </a:rPr>
              <a:t>2004</a:t>
            </a:r>
            <a:r>
              <a:rPr lang="fr-FR" dirty="0"/>
              <a:t> et</a:t>
            </a:r>
            <a:br>
              <a:rPr lang="fr-FR" dirty="0"/>
            </a:br>
            <a:r>
              <a:rPr lang="fr-FR" dirty="0"/>
              <a:t>constituée en la forme d’une </a:t>
            </a:r>
            <a:r>
              <a:rPr lang="fr-FR" dirty="0" err="1"/>
              <a:t>Sàrl</a:t>
            </a:r>
            <a:r>
              <a:rPr lang="fr-FR" dirty="0"/>
              <a:t>.</a:t>
            </a:r>
          </a:p>
          <a:p>
            <a:pPr marL="0" indent="0">
              <a:buNone/>
            </a:pPr>
            <a:r>
              <a:rPr lang="fr-FR" b="1" dirty="0">
                <a:solidFill>
                  <a:schemeClr val="accent1"/>
                </a:solidFill>
              </a:rPr>
              <a:t>2</a:t>
            </a:r>
            <a:r>
              <a:rPr lang="fr-FR" dirty="0"/>
              <a:t> associés gérants, une équipe de </a:t>
            </a:r>
            <a:r>
              <a:rPr lang="fr-FR" b="1" dirty="0">
                <a:solidFill>
                  <a:schemeClr val="accent1"/>
                </a:solidFill>
              </a:rPr>
              <a:t>5</a:t>
            </a:r>
            <a:r>
              <a:rPr lang="fr-FR" dirty="0"/>
              <a:t> personnes et un écosystème de professionnels aux compétences-clés spécialisés dans :</a:t>
            </a:r>
          </a:p>
          <a:p>
            <a:pPr lvl="1"/>
            <a:r>
              <a:rPr lang="en-GB" dirty="0" err="1"/>
              <a:t>L’accompagnement</a:t>
            </a:r>
            <a:r>
              <a:rPr lang="en-GB" dirty="0"/>
              <a:t> et le conseil-client (</a:t>
            </a:r>
            <a:r>
              <a:rPr lang="en-GB" dirty="0" err="1"/>
              <a:t>privés</a:t>
            </a:r>
            <a:r>
              <a:rPr lang="en-GB" dirty="0"/>
              <a:t>, entrepreneurs, </a:t>
            </a:r>
            <a:r>
              <a:rPr lang="en-GB" dirty="0" err="1"/>
              <a:t>fondations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La </a:t>
            </a:r>
            <a:r>
              <a:rPr lang="en-GB" dirty="0" err="1"/>
              <a:t>réalisation</a:t>
            </a:r>
            <a:r>
              <a:rPr lang="en-GB" dirty="0"/>
              <a:t> de </a:t>
            </a:r>
            <a:r>
              <a:rPr lang="en-GB" dirty="0" err="1"/>
              <a:t>projets</a:t>
            </a:r>
            <a:r>
              <a:rPr lang="en-GB" dirty="0"/>
              <a:t> </a:t>
            </a:r>
            <a:r>
              <a:rPr lang="en-GB" dirty="0" err="1"/>
              <a:t>philanthropiques</a:t>
            </a:r>
            <a:r>
              <a:rPr lang="en-GB" dirty="0"/>
              <a:t> </a:t>
            </a:r>
            <a:r>
              <a:rPr lang="en-GB" dirty="0" err="1"/>
              <a:t>à</a:t>
            </a:r>
            <a:r>
              <a:rPr lang="en-GB" dirty="0"/>
              <a:t> fort impact</a:t>
            </a:r>
          </a:p>
          <a:p>
            <a:pPr marL="0" indent="0">
              <a:buNone/>
            </a:pPr>
            <a:r>
              <a:rPr lang="fr-FR" dirty="0"/>
              <a:t>Un esprit </a:t>
            </a:r>
            <a:r>
              <a:rPr lang="fr-FR" dirty="0" err="1"/>
              <a:t>entrepreunarial</a:t>
            </a:r>
            <a:r>
              <a:rPr lang="fr-FR" dirty="0"/>
              <a:t> dédié à ses clients et agile dans les soutiens grâce à une structure indépendante.</a:t>
            </a:r>
          </a:p>
          <a:p>
            <a:endParaRPr lang="en-GB" dirty="0"/>
          </a:p>
          <a:p>
            <a:endParaRPr lang="en-CH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7783CB-936A-E127-7BD9-B1C7F5368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874" y="361313"/>
            <a:ext cx="10431189" cy="553998"/>
          </a:xfrm>
        </p:spPr>
        <p:txBody>
          <a:bodyPr/>
          <a:lstStyle/>
          <a:p>
            <a:r>
              <a:rPr lang="en-CH" dirty="0"/>
              <a:t>Qui sommes-nous ?</a:t>
            </a:r>
          </a:p>
        </p:txBody>
      </p:sp>
      <p:sp>
        <p:nvSpPr>
          <p:cNvPr id="6" name="Vertical Text Placeholder 5">
            <a:extLst>
              <a:ext uri="{FF2B5EF4-FFF2-40B4-BE49-F238E27FC236}">
                <a16:creationId xmlns:a16="http://schemas.microsoft.com/office/drawing/2014/main" id="{E5BCF0A6-53A3-AC94-3C55-66E794E91A91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Présentation de WISE Philanthropy Advisors</a:t>
            </a:r>
          </a:p>
        </p:txBody>
      </p:sp>
    </p:spTree>
    <p:extLst>
      <p:ext uri="{BB962C8B-B14F-4D97-AF65-F5344CB8AC3E}">
        <p14:creationId xmlns:p14="http://schemas.microsoft.com/office/powerpoint/2010/main" val="2694266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660DD-3167-2426-F541-38442CCB0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H" dirty="0"/>
              <a:t>Nos valeurs</a:t>
            </a:r>
          </a:p>
        </p:txBody>
      </p:sp>
      <p:pic>
        <p:nvPicPr>
          <p:cNvPr id="7" name="Picture Placeholder 6" descr="A group of post-it notes on a white board&#10;&#10;Description automatically generated">
            <a:extLst>
              <a:ext uri="{FF2B5EF4-FFF2-40B4-BE49-F238E27FC236}">
                <a16:creationId xmlns:a16="http://schemas.microsoft.com/office/drawing/2014/main" id="{D04E5C03-01D2-39B6-87A2-3C3967B8F75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667" r="16667"/>
          <a:stretch>
            <a:fillRect/>
          </a:stretch>
        </p:blipFill>
        <p:spPr/>
      </p:pic>
      <p:sp>
        <p:nvSpPr>
          <p:cNvPr id="4" name="Vertical Text Placeholder 3">
            <a:extLst>
              <a:ext uri="{FF2B5EF4-FFF2-40B4-BE49-F238E27FC236}">
                <a16:creationId xmlns:a16="http://schemas.microsoft.com/office/drawing/2014/main" id="{4448C86B-9B80-5524-4A00-0A6717DDA4E7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Présentation de WISE Philanthropy Advisors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4802B5F-605E-D739-9FA9-D0271EA4EEE9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CH" dirty="0"/>
          </a:p>
          <a:p>
            <a:r>
              <a:rPr lang="en-CH" dirty="0"/>
              <a:t>Audace</a:t>
            </a:r>
          </a:p>
          <a:p>
            <a:r>
              <a:rPr lang="en-CH" dirty="0"/>
              <a:t>Engagement</a:t>
            </a:r>
          </a:p>
          <a:p>
            <a:r>
              <a:rPr lang="en-CH" dirty="0"/>
              <a:t>Excellence</a:t>
            </a:r>
          </a:p>
          <a:p>
            <a:r>
              <a:rPr lang="en-CH" dirty="0"/>
              <a:t>Humilité</a:t>
            </a:r>
          </a:p>
          <a:p>
            <a:r>
              <a:rPr lang="en-CH" dirty="0"/>
              <a:t>Joie</a:t>
            </a:r>
          </a:p>
        </p:txBody>
      </p:sp>
    </p:spTree>
    <p:extLst>
      <p:ext uri="{BB962C8B-B14F-4D97-AF65-F5344CB8AC3E}">
        <p14:creationId xmlns:p14="http://schemas.microsoft.com/office/powerpoint/2010/main" val="1732073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Vertical Text Placeholder 20">
            <a:extLst>
              <a:ext uri="{FF2B5EF4-FFF2-40B4-BE49-F238E27FC236}">
                <a16:creationId xmlns:a16="http://schemas.microsoft.com/office/drawing/2014/main" id="{0A65FEA9-CA3B-6FFC-0494-E2D84340EF85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Présentation de WISE Philanthropy Advisors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4162C3D-7F94-FD57-8FE5-61EF08B9F05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44874" y="1260000"/>
            <a:ext cx="3200862" cy="50487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H" b="1" dirty="0">
                <a:solidFill>
                  <a:schemeClr val="accent1"/>
                </a:solidFill>
              </a:rPr>
              <a:t>Accompagnement de donateurs</a:t>
            </a:r>
          </a:p>
          <a:p>
            <a:pPr marL="0" indent="0">
              <a:buNone/>
            </a:pPr>
            <a:r>
              <a:rPr lang="fr-FR" sz="1600" dirty="0"/>
              <a:t>Organiser votre philanthropie lors d’ateliers interactifs</a:t>
            </a:r>
            <a:br>
              <a:rPr lang="fr-FR" sz="1600" dirty="0"/>
            </a:br>
            <a:endParaRPr lang="en-CH" sz="1600" dirty="0"/>
          </a:p>
          <a:p>
            <a:r>
              <a:rPr lang="en-GB" sz="1600" dirty="0"/>
              <a:t>Clarifier le but de </a:t>
            </a:r>
            <a:r>
              <a:rPr lang="en-GB" sz="1600" dirty="0" err="1"/>
              <a:t>votre</a:t>
            </a:r>
            <a:r>
              <a:rPr lang="en-GB" sz="1600" dirty="0"/>
              <a:t> engagement</a:t>
            </a:r>
          </a:p>
          <a:p>
            <a:r>
              <a:rPr lang="en-GB" sz="1600" dirty="0" err="1"/>
              <a:t>Déterminer</a:t>
            </a:r>
            <a:r>
              <a:rPr lang="en-GB" sz="1600" dirty="0"/>
              <a:t> comment </a:t>
            </a:r>
            <a:r>
              <a:rPr lang="en-GB" sz="1600" dirty="0" err="1"/>
              <a:t>impliquer</a:t>
            </a:r>
            <a:r>
              <a:rPr lang="en-GB" sz="1600" dirty="0"/>
              <a:t> </a:t>
            </a:r>
            <a:r>
              <a:rPr lang="en-GB" sz="1600" dirty="0" err="1"/>
              <a:t>vos</a:t>
            </a:r>
            <a:r>
              <a:rPr lang="en-GB" sz="1600" dirty="0"/>
              <a:t> </a:t>
            </a:r>
            <a:r>
              <a:rPr lang="en-GB" sz="1600" dirty="0" err="1"/>
              <a:t>proches</a:t>
            </a:r>
            <a:endParaRPr lang="en-GB" sz="1600" dirty="0"/>
          </a:p>
          <a:p>
            <a:r>
              <a:rPr lang="en-GB" sz="1600" dirty="0" err="1"/>
              <a:t>Choisir</a:t>
            </a:r>
            <a:r>
              <a:rPr lang="en-GB" sz="1600" dirty="0"/>
              <a:t> la bonne structure et du mode de prise de </a:t>
            </a:r>
            <a:r>
              <a:rPr lang="en-GB" sz="1600" dirty="0" err="1"/>
              <a:t>décision</a:t>
            </a:r>
            <a:endParaRPr lang="en-GB" sz="1600" dirty="0"/>
          </a:p>
          <a:p>
            <a:endParaRPr lang="en-CH" dirty="0"/>
          </a:p>
          <a:p>
            <a:endParaRPr lang="en-CH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B4E6B5D3-6196-CE9A-B668-DAA645DBB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874" y="361313"/>
            <a:ext cx="10431189" cy="553998"/>
          </a:xfrm>
        </p:spPr>
        <p:txBody>
          <a:bodyPr/>
          <a:lstStyle/>
          <a:p>
            <a:r>
              <a:rPr lang="en-CH"/>
              <a:t>Que faisons-nous ?</a:t>
            </a:r>
            <a:endParaRPr lang="en-CH" dirty="0"/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C398795B-E0BD-C1B5-1B2C-F042D4DCADAF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pPr marL="0" indent="0">
              <a:buNone/>
            </a:pPr>
            <a:r>
              <a:rPr lang="en-CH" b="1" dirty="0">
                <a:solidFill>
                  <a:schemeClr val="accent1"/>
                </a:solidFill>
              </a:rPr>
              <a:t>Réalisation de projets philanthropiques à fort impact</a:t>
            </a:r>
          </a:p>
          <a:p>
            <a:pPr marL="0" indent="0">
              <a:buNone/>
            </a:pPr>
            <a:r>
              <a:rPr lang="fr-CH" sz="1600" dirty="0"/>
              <a:t>Gestion de dons</a:t>
            </a:r>
            <a:br>
              <a:rPr lang="fr-CH" sz="1600" dirty="0"/>
            </a:br>
            <a:endParaRPr lang="en-CH" sz="1600" dirty="0"/>
          </a:p>
          <a:p>
            <a:r>
              <a:rPr lang="en-GB" sz="1600" dirty="0"/>
              <a:t>Due diligence</a:t>
            </a:r>
          </a:p>
          <a:p>
            <a:r>
              <a:rPr lang="en-GB" sz="1600" dirty="0"/>
              <a:t>Planification </a:t>
            </a:r>
            <a:r>
              <a:rPr lang="en-GB" sz="1600" dirty="0" err="1"/>
              <a:t>stratégique</a:t>
            </a:r>
            <a:endParaRPr lang="en-GB" sz="1600" dirty="0"/>
          </a:p>
          <a:p>
            <a:r>
              <a:rPr lang="en-GB" sz="1600" dirty="0"/>
              <a:t>Monitoring</a:t>
            </a: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BA6B60A0-461C-6074-BD08-D858DC03ECEC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H" b="1" dirty="0">
                <a:solidFill>
                  <a:schemeClr val="accent1"/>
                </a:solidFill>
              </a:rPr>
              <a:t>Modules de formations d’échanges entre pairs</a:t>
            </a:r>
          </a:p>
          <a:p>
            <a:pPr marL="0" indent="0">
              <a:buNone/>
            </a:pPr>
            <a:r>
              <a:rPr lang="fr-CH" sz="1600" dirty="0" err="1"/>
              <a:t>Organistion</a:t>
            </a:r>
            <a:r>
              <a:rPr lang="fr-CH" sz="1600" dirty="0"/>
              <a:t> de formations</a:t>
            </a:r>
            <a:br>
              <a:rPr lang="fr-CH" sz="1600" dirty="0"/>
            </a:br>
            <a:endParaRPr lang="en-CH" sz="1600" dirty="0"/>
          </a:p>
          <a:p>
            <a:r>
              <a:rPr lang="en-GB" sz="1600" dirty="0"/>
              <a:t>Formation </a:t>
            </a:r>
            <a:r>
              <a:rPr lang="en-GB" sz="1600" dirty="0" err="1"/>
              <a:t>à</a:t>
            </a:r>
            <a:r>
              <a:rPr lang="en-GB" sz="1600" dirty="0"/>
              <a:t> </a:t>
            </a:r>
            <a:r>
              <a:rPr lang="en-GB" sz="1600" dirty="0" err="1"/>
              <a:t>l’attention</a:t>
            </a:r>
            <a:r>
              <a:rPr lang="en-GB" sz="1600" dirty="0"/>
              <a:t> des </a:t>
            </a:r>
            <a:r>
              <a:rPr lang="en-GB" sz="1600" dirty="0" err="1"/>
              <a:t>membres</a:t>
            </a:r>
            <a:r>
              <a:rPr lang="en-GB" sz="1600" dirty="0"/>
              <a:t> de conseils de </a:t>
            </a:r>
            <a:r>
              <a:rPr lang="en-GB" sz="1600" dirty="0" err="1"/>
              <a:t>fondation</a:t>
            </a:r>
            <a:endParaRPr lang="en-GB" sz="1600" dirty="0"/>
          </a:p>
          <a:p>
            <a:r>
              <a:rPr lang="en-GB" sz="1600" dirty="0"/>
              <a:t>Formations dans le cadre de </a:t>
            </a:r>
            <a:r>
              <a:rPr lang="en-GB" sz="1600" dirty="0" err="1"/>
              <a:t>séminaires</a:t>
            </a:r>
            <a:r>
              <a:rPr lang="en-GB" sz="1600" dirty="0"/>
              <a:t> </a:t>
            </a:r>
            <a:r>
              <a:rPr lang="en-GB" sz="1600" dirty="0" err="1"/>
              <a:t>d’entreprise</a:t>
            </a:r>
            <a:endParaRPr lang="en-GB" sz="1600" dirty="0"/>
          </a:p>
          <a:p>
            <a:r>
              <a:rPr lang="en-GB" sz="1600" dirty="0"/>
              <a:t>Engagement des </a:t>
            </a:r>
            <a:r>
              <a:rPr lang="en-GB" sz="1600" dirty="0" err="1"/>
              <a:t>jeunes</a:t>
            </a:r>
            <a:r>
              <a:rPr lang="en-GB" sz="1600" dirty="0"/>
              <a:t> et des NextGen</a:t>
            </a:r>
          </a:p>
          <a:p>
            <a:endParaRPr lang="en-GB" sz="1800" dirty="0"/>
          </a:p>
          <a:p>
            <a:endParaRPr lang="en-CH" dirty="0"/>
          </a:p>
          <a:p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162768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B2EEB6B-8C0A-499E-519F-DC7F0BC82FE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44874" y="1276741"/>
            <a:ext cx="10431190" cy="2404672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Clarify the goal of your engagement including both your motivations and your ambitions,</a:t>
            </a:r>
          </a:p>
          <a:p>
            <a:r>
              <a:rPr lang="en-GB" dirty="0"/>
              <a:t>Clarify how you will involve others in your project, including within your family, your partners in the field and people who are important,</a:t>
            </a:r>
          </a:p>
          <a:p>
            <a:r>
              <a:rPr lang="en-GB" dirty="0"/>
              <a:t>Organize your philanthropy by helping you choose the right structure and how to decide between yourselves.</a:t>
            </a:r>
          </a:p>
          <a:p>
            <a:endParaRPr lang="en-GB" dirty="0"/>
          </a:p>
          <a:p>
            <a:endParaRPr lang="en-CH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8315D8F-87EC-A48B-BDA2-273BE0D75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H" dirty="0"/>
              <a:t>(re)-Shaping involvement</a:t>
            </a:r>
          </a:p>
        </p:txBody>
      </p:sp>
      <p:sp>
        <p:nvSpPr>
          <p:cNvPr id="4" name="Vertical Text Placeholder 3">
            <a:extLst>
              <a:ext uri="{FF2B5EF4-FFF2-40B4-BE49-F238E27FC236}">
                <a16:creationId xmlns:a16="http://schemas.microsoft.com/office/drawing/2014/main" id="{CCE43838-6A88-96A7-2522-5ADF51A2C970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Helping families and foundations to create impact</a:t>
            </a:r>
          </a:p>
        </p:txBody>
      </p:sp>
      <p:pic>
        <p:nvPicPr>
          <p:cNvPr id="5" name="Image 9">
            <a:extLst>
              <a:ext uri="{FF2B5EF4-FFF2-40B4-BE49-F238E27FC236}">
                <a16:creationId xmlns:a16="http://schemas.microsoft.com/office/drawing/2014/main" id="{8CE4AA4B-65B9-F0E7-360D-704CA873E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6683" y="3176588"/>
            <a:ext cx="1998283" cy="215233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Image 10">
            <a:extLst>
              <a:ext uri="{FF2B5EF4-FFF2-40B4-BE49-F238E27FC236}">
                <a16:creationId xmlns:a16="http://schemas.microsoft.com/office/drawing/2014/main" id="{0148FA69-EFE7-6E27-1045-8710A6BEA84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467034" y="3304318"/>
            <a:ext cx="4397877" cy="322423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7" name="Image 11">
            <a:extLst>
              <a:ext uri="{FF2B5EF4-FFF2-40B4-BE49-F238E27FC236}">
                <a16:creationId xmlns:a16="http://schemas.microsoft.com/office/drawing/2014/main" id="{48C03248-FD5C-0255-8963-769D25C3C4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1984" y="3599256"/>
            <a:ext cx="1998283" cy="229631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8" name="Image 12">
            <a:extLst>
              <a:ext uri="{FF2B5EF4-FFF2-40B4-BE49-F238E27FC236}">
                <a16:creationId xmlns:a16="http://schemas.microsoft.com/office/drawing/2014/main" id="{FF6B99B6-3A97-6074-135E-AD953105A0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1545" y="3757884"/>
            <a:ext cx="2229837" cy="277066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0572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6C5ECC1E-6077-2C22-A866-1CCF7702C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0654" y="408400"/>
            <a:ext cx="3932237" cy="886397"/>
          </a:xfrm>
        </p:spPr>
        <p:txBody>
          <a:bodyPr/>
          <a:lstStyle/>
          <a:p>
            <a:r>
              <a:rPr lang="en-CH" dirty="0"/>
              <a:t>Image avec titre et légende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6AE4CD7-AF49-EA3C-8B99-0BC5F2B57E0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2500" b="12500"/>
          <a:stretch/>
        </p:blipFill>
        <p:spPr>
          <a:noFill/>
        </p:spPr>
      </p:pic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7EADD41-FDB5-8657-45EA-A347DDE62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40654" y="6044741"/>
            <a:ext cx="3932237" cy="263983"/>
          </a:xfrm>
        </p:spPr>
        <p:txBody>
          <a:bodyPr/>
          <a:lstStyle/>
          <a:p>
            <a:r>
              <a:rPr lang="en-CH" dirty="0"/>
              <a:t>Légende descriptive de l’image</a:t>
            </a:r>
          </a:p>
        </p:txBody>
      </p:sp>
      <p:sp>
        <p:nvSpPr>
          <p:cNvPr id="25" name="Vertical Text Placeholder 24">
            <a:extLst>
              <a:ext uri="{FF2B5EF4-FFF2-40B4-BE49-F238E27FC236}">
                <a16:creationId xmlns:a16="http://schemas.microsoft.com/office/drawing/2014/main" id="{E6BB26FA-3258-61FF-CAAE-9DF9E7983601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Titre de la présentation</a:t>
            </a:r>
          </a:p>
        </p:txBody>
      </p:sp>
    </p:spTree>
    <p:extLst>
      <p:ext uri="{BB962C8B-B14F-4D97-AF65-F5344CB8AC3E}">
        <p14:creationId xmlns:p14="http://schemas.microsoft.com/office/powerpoint/2010/main" val="749906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6C5ECC1E-6077-2C22-A866-1CCF7702C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H" dirty="0"/>
              <a:t>Image avec titre</a:t>
            </a:r>
          </a:p>
        </p:txBody>
      </p:sp>
      <p:sp>
        <p:nvSpPr>
          <p:cNvPr id="23" name="Vertical Text Placeholder 22">
            <a:extLst>
              <a:ext uri="{FF2B5EF4-FFF2-40B4-BE49-F238E27FC236}">
                <a16:creationId xmlns:a16="http://schemas.microsoft.com/office/drawing/2014/main" id="{E259FF1E-E322-4461-6A7B-2FD4BE685F1A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Titre de la présentation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6AE4CD7-AF49-EA3C-8B99-0BC5F2B57E0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3127" r="13127"/>
          <a:stretch/>
        </p:blipFill>
        <p:spPr>
          <a:noFill/>
        </p:spPr>
      </p:pic>
    </p:spTree>
    <p:extLst>
      <p:ext uri="{BB962C8B-B14F-4D97-AF65-F5344CB8AC3E}">
        <p14:creationId xmlns:p14="http://schemas.microsoft.com/office/powerpoint/2010/main" val="966306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Vertical Text Placeholder 22">
            <a:extLst>
              <a:ext uri="{FF2B5EF4-FFF2-40B4-BE49-F238E27FC236}">
                <a16:creationId xmlns:a16="http://schemas.microsoft.com/office/drawing/2014/main" id="{E259FF1E-E322-4461-6A7B-2FD4BE685F1A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/>
        <p:txBody>
          <a:bodyPr/>
          <a:lstStyle/>
          <a:p>
            <a:r>
              <a:rPr lang="en-CH" dirty="0"/>
              <a:t>Titre de la présentation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6AE4CD7-AF49-EA3C-8B99-0BC5F2B57E0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711" b="711"/>
          <a:stretch/>
        </p:blipFill>
        <p:spPr>
          <a:noFill/>
        </p:spPr>
      </p:pic>
    </p:spTree>
    <p:extLst>
      <p:ext uri="{BB962C8B-B14F-4D97-AF65-F5344CB8AC3E}">
        <p14:creationId xmlns:p14="http://schemas.microsoft.com/office/powerpoint/2010/main" val="1704869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Vertical Text Placeholder 22">
            <a:extLst>
              <a:ext uri="{FF2B5EF4-FFF2-40B4-BE49-F238E27FC236}">
                <a16:creationId xmlns:a16="http://schemas.microsoft.com/office/drawing/2014/main" id="{E259FF1E-E322-4461-6A7B-2FD4BE685F1A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/>
        <p:txBody>
          <a:bodyPr/>
          <a:lstStyle/>
          <a:p>
            <a:r>
              <a:rPr lang="en-CH" dirty="0"/>
              <a:t>Titre de la présentation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6AE4CD7-AF49-EA3C-8B99-0BC5F2B57E0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801" r="2801"/>
          <a:stretch/>
        </p:blipFill>
        <p:spPr>
          <a:xfrm>
            <a:off x="1240655" y="-1"/>
            <a:ext cx="4855346" cy="6857999"/>
          </a:xfrm>
          <a:noFill/>
        </p:spPr>
      </p:pic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A6D4952-6833-E60D-CCA1-79A29F9F0976}"/>
              </a:ext>
            </a:extLst>
          </p:cNvPr>
          <p:cNvPicPr>
            <a:picLocks noGrp="1" noChangeAspect="1"/>
          </p:cNvPicPr>
          <p:nvPr>
            <p:ph type="pic" idx="18"/>
          </p:nvPr>
        </p:nvPicPr>
        <p:blipFill>
          <a:blip r:embed="rId3"/>
          <a:srcRect t="2918" b="2918"/>
          <a:stretch/>
        </p:blipFill>
        <p:spPr/>
      </p:pic>
    </p:spTree>
    <p:extLst>
      <p:ext uri="{BB962C8B-B14F-4D97-AF65-F5344CB8AC3E}">
        <p14:creationId xmlns:p14="http://schemas.microsoft.com/office/powerpoint/2010/main" val="1096855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Vertical Text Placeholder 22">
            <a:extLst>
              <a:ext uri="{FF2B5EF4-FFF2-40B4-BE49-F238E27FC236}">
                <a16:creationId xmlns:a16="http://schemas.microsoft.com/office/drawing/2014/main" id="{E259FF1E-E322-4461-6A7B-2FD4BE685F1A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/>
        <p:txBody>
          <a:bodyPr/>
          <a:lstStyle/>
          <a:p>
            <a:r>
              <a:rPr lang="en-CH" dirty="0"/>
              <a:t>Titre de la présentation</a:t>
            </a:r>
          </a:p>
        </p:txBody>
      </p:sp>
      <p:pic>
        <p:nvPicPr>
          <p:cNvPr id="7" name="Picture Placeholder 6" descr="A person writing on a post-it note&#10;&#10;Description automatically generated">
            <a:extLst>
              <a:ext uri="{FF2B5EF4-FFF2-40B4-BE49-F238E27FC236}">
                <a16:creationId xmlns:a16="http://schemas.microsoft.com/office/drawing/2014/main" id="{E6AE4CD7-AF49-EA3C-8B99-0BC5F2B57E0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7018" r="7018"/>
          <a:stretch/>
        </p:blipFill>
        <p:spPr>
          <a:noFill/>
        </p:spPr>
      </p:pic>
      <p:pic>
        <p:nvPicPr>
          <p:cNvPr id="4" name="Picture Placeholder 3" descr="A group of people sitting in chairs in a park&#10;&#10;Description automatically generated">
            <a:extLst>
              <a:ext uri="{FF2B5EF4-FFF2-40B4-BE49-F238E27FC236}">
                <a16:creationId xmlns:a16="http://schemas.microsoft.com/office/drawing/2014/main" id="{EA6D4952-6833-E60D-CCA1-79A29F9F0976}"/>
              </a:ext>
            </a:extLst>
          </p:cNvPr>
          <p:cNvPicPr>
            <a:picLocks noGrp="1" noChangeAspect="1"/>
          </p:cNvPicPr>
          <p:nvPr>
            <p:ph type="pic" idx="18"/>
          </p:nvPr>
        </p:nvPicPr>
        <p:blipFill>
          <a:blip r:embed="rId3"/>
          <a:srcRect t="6377" b="6377"/>
          <a:stretch/>
        </p:blipFill>
        <p:spPr/>
      </p:pic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AEA117E-6606-70B0-7BE2-008F811BF605}"/>
              </a:ext>
            </a:extLst>
          </p:cNvPr>
          <p:cNvPicPr>
            <a:picLocks noGrp="1" noChangeAspect="1"/>
          </p:cNvPicPr>
          <p:nvPr>
            <p:ph type="pic" idx="19"/>
          </p:nvPr>
        </p:nvPicPr>
        <p:blipFill>
          <a:blip r:embed="rId4"/>
          <a:srcRect t="828" b="828"/>
          <a:stretch/>
        </p:blipFill>
        <p:spPr/>
      </p:pic>
      <p:pic>
        <p:nvPicPr>
          <p:cNvPr id="9" name="Picture Placeholder 8" descr="A person holding a baby&#10;&#10;Description automatically generated">
            <a:extLst>
              <a:ext uri="{FF2B5EF4-FFF2-40B4-BE49-F238E27FC236}">
                <a16:creationId xmlns:a16="http://schemas.microsoft.com/office/drawing/2014/main" id="{E9D57384-D2A9-2BE5-F485-7FFE5BC4BE4B}"/>
              </a:ext>
            </a:extLst>
          </p:cNvPr>
          <p:cNvPicPr>
            <a:picLocks noGrp="1" noChangeAspect="1"/>
          </p:cNvPicPr>
          <p:nvPr>
            <p:ph type="pic" idx="20"/>
          </p:nvPr>
        </p:nvPicPr>
        <p:blipFill>
          <a:blip r:embed="rId5"/>
          <a:srcRect t="924" b="9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77495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erson in a suit&#10;&#10;Description automatically generated">
            <a:extLst>
              <a:ext uri="{FF2B5EF4-FFF2-40B4-BE49-F238E27FC236}">
                <a16:creationId xmlns:a16="http://schemas.microsoft.com/office/drawing/2014/main" id="{046DEBF2-302D-12EB-EADF-AF372D8E8B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6" b="19494"/>
          <a:stretch/>
        </p:blipFill>
        <p:spPr>
          <a:xfrm>
            <a:off x="1244874" y="1267366"/>
            <a:ext cx="1440000" cy="1440000"/>
          </a:xfrm>
          <a:prstGeom prst="ellipse">
            <a:avLst/>
          </a:prstGeom>
        </p:spPr>
      </p:pic>
      <p:pic>
        <p:nvPicPr>
          <p:cNvPr id="22" name="Picture 21" descr="A person in a blue dress&#10;&#10;Description automatically generated">
            <a:extLst>
              <a:ext uri="{FF2B5EF4-FFF2-40B4-BE49-F238E27FC236}">
                <a16:creationId xmlns:a16="http://schemas.microsoft.com/office/drawing/2014/main" id="{B9FA4B81-77A2-E52E-138B-C27FFDB63D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6" b="19913"/>
          <a:stretch/>
        </p:blipFill>
        <p:spPr>
          <a:xfrm>
            <a:off x="1235075" y="3067612"/>
            <a:ext cx="1440000" cy="1440000"/>
          </a:xfrm>
          <a:prstGeom prst="ellipse">
            <a:avLst/>
          </a:prstGeom>
        </p:spPr>
      </p:pic>
      <p:pic>
        <p:nvPicPr>
          <p:cNvPr id="24" name="Picture 23" descr="A person in a suit&#10;&#10;Description automatically generated">
            <a:extLst>
              <a:ext uri="{FF2B5EF4-FFF2-40B4-BE49-F238E27FC236}">
                <a16:creationId xmlns:a16="http://schemas.microsoft.com/office/drawing/2014/main" id="{60140676-BD1C-21BE-9BA9-75ADAB9E74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42" b="19258"/>
          <a:stretch/>
        </p:blipFill>
        <p:spPr>
          <a:xfrm>
            <a:off x="1244874" y="4868725"/>
            <a:ext cx="1440000" cy="1440000"/>
          </a:xfrm>
          <a:prstGeom prst="ellipse">
            <a:avLst/>
          </a:prstGeom>
        </p:spPr>
      </p:pic>
      <p:pic>
        <p:nvPicPr>
          <p:cNvPr id="26" name="Picture 25" descr="A person in a suit&#10;&#10;Description automatically generated">
            <a:extLst>
              <a:ext uri="{FF2B5EF4-FFF2-40B4-BE49-F238E27FC236}">
                <a16:creationId xmlns:a16="http://schemas.microsoft.com/office/drawing/2014/main" id="{9B8CC5B8-9F74-E4FE-DEAD-176A6F4DF74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42" b="19258"/>
          <a:stretch/>
        </p:blipFill>
        <p:spPr>
          <a:xfrm>
            <a:off x="6096000" y="3067612"/>
            <a:ext cx="1440000" cy="1440000"/>
          </a:xfrm>
          <a:prstGeom prst="ellipse">
            <a:avLst/>
          </a:prstGeom>
        </p:spPr>
      </p:pic>
      <p:pic>
        <p:nvPicPr>
          <p:cNvPr id="28" name="Picture 27" descr="A person in a blue suit&#10;&#10;Description automatically generated">
            <a:extLst>
              <a:ext uri="{FF2B5EF4-FFF2-40B4-BE49-F238E27FC236}">
                <a16:creationId xmlns:a16="http://schemas.microsoft.com/office/drawing/2014/main" id="{E229CECF-A519-F538-F031-9391491D070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42" b="19258"/>
          <a:stretch/>
        </p:blipFill>
        <p:spPr>
          <a:xfrm>
            <a:off x="6096000" y="1267366"/>
            <a:ext cx="1440000" cy="1440000"/>
          </a:xfrm>
          <a:prstGeom prst="ellipse">
            <a:avLst/>
          </a:prstGeom>
        </p:spPr>
      </p:pic>
      <p:sp>
        <p:nvSpPr>
          <p:cNvPr id="29" name="Title 28">
            <a:extLst>
              <a:ext uri="{FF2B5EF4-FFF2-40B4-BE49-F238E27FC236}">
                <a16:creationId xmlns:a16="http://schemas.microsoft.com/office/drawing/2014/main" id="{11D8A741-39C1-6305-22DA-AF413FFD8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H" dirty="0"/>
              <a:t>Afin de poursuivre notre conversation</a:t>
            </a:r>
          </a:p>
        </p:txBody>
      </p:sp>
      <p:sp>
        <p:nvSpPr>
          <p:cNvPr id="31" name="Vertical Text Placeholder 30">
            <a:extLst>
              <a:ext uri="{FF2B5EF4-FFF2-40B4-BE49-F238E27FC236}">
                <a16:creationId xmlns:a16="http://schemas.microsoft.com/office/drawing/2014/main" id="{8382955C-EF47-2A71-B52C-665B1D365B65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Présentation de WISE Philanthropy Advisors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DBECF04-7FCD-2A11-EF34-F0DC86FEEE2A}"/>
              </a:ext>
            </a:extLst>
          </p:cNvPr>
          <p:cNvSpPr txBox="1"/>
          <p:nvPr/>
        </p:nvSpPr>
        <p:spPr>
          <a:xfrm>
            <a:off x="2684875" y="1259827"/>
            <a:ext cx="3411126" cy="1440000"/>
          </a:xfrm>
          <a:prstGeom prst="rect">
            <a:avLst/>
          </a:prstGeom>
          <a:noFill/>
        </p:spPr>
        <p:txBody>
          <a:bodyPr wrap="square" lIns="30600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GB" sz="1200" spc="-20" dirty="0">
                <a:latin typeface="Söhne" panose="020B0503030202060203" pitchFamily="34" charset="0"/>
              </a:rPr>
              <a:t>Etienne </a:t>
            </a:r>
            <a:r>
              <a:rPr lang="en-GB" sz="1200" spc="-20" dirty="0" err="1">
                <a:latin typeface="Söhne" panose="020B0503030202060203" pitchFamily="34" charset="0"/>
              </a:rPr>
              <a:t>Eichenberger</a:t>
            </a:r>
            <a:br>
              <a:rPr lang="en-GB" sz="1200" spc="-20" dirty="0">
                <a:latin typeface="Söhne" panose="020B0503030202060203" pitchFamily="34" charset="0"/>
              </a:rPr>
            </a:br>
            <a:r>
              <a:rPr lang="en-GB" sz="1200" spc="-20" dirty="0">
                <a:solidFill>
                  <a:schemeClr val="accent1"/>
                </a:solidFill>
              </a:rPr>
              <a:t>Managing Partner</a:t>
            </a:r>
          </a:p>
          <a:p>
            <a:pPr>
              <a:spcAft>
                <a:spcPts val="600"/>
              </a:spcAft>
            </a:pPr>
            <a:r>
              <a:rPr lang="en-GB" sz="1200" spc="-20" dirty="0" err="1"/>
              <a:t>etienne@wise.net</a:t>
            </a:r>
            <a:endParaRPr lang="en-CH" sz="1200" spc="-2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E8B38E1-2E14-0831-7692-F0B1669136EA}"/>
              </a:ext>
            </a:extLst>
          </p:cNvPr>
          <p:cNvSpPr txBox="1"/>
          <p:nvPr/>
        </p:nvSpPr>
        <p:spPr>
          <a:xfrm>
            <a:off x="7539508" y="1259827"/>
            <a:ext cx="3411126" cy="1440000"/>
          </a:xfrm>
          <a:prstGeom prst="rect">
            <a:avLst/>
          </a:prstGeom>
          <a:noFill/>
        </p:spPr>
        <p:txBody>
          <a:bodyPr wrap="square" lIns="30600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GB" sz="1200" spc="-20" dirty="0">
                <a:latin typeface="Söhne" panose="020B0503030202060203" pitchFamily="34" charset="0"/>
              </a:rPr>
              <a:t>Martial Paris</a:t>
            </a:r>
            <a:br>
              <a:rPr lang="en-GB" sz="1200" spc="-20" dirty="0">
                <a:latin typeface="Söhne" panose="020B0503030202060203" pitchFamily="34" charset="0"/>
              </a:rPr>
            </a:br>
            <a:r>
              <a:rPr lang="en-GB" sz="1200" spc="-20" dirty="0">
                <a:solidFill>
                  <a:schemeClr val="accent1"/>
                </a:solidFill>
              </a:rPr>
              <a:t>Managing Partner</a:t>
            </a:r>
          </a:p>
          <a:p>
            <a:pPr>
              <a:spcAft>
                <a:spcPts val="600"/>
              </a:spcAft>
            </a:pPr>
            <a:r>
              <a:rPr lang="en-GB" sz="1200" spc="-20" dirty="0" err="1"/>
              <a:t>martial@wise.net</a:t>
            </a:r>
            <a:endParaRPr lang="en-CH" sz="1200" spc="-2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F518776-9023-14A1-4E4B-0E2C132E310B}"/>
              </a:ext>
            </a:extLst>
          </p:cNvPr>
          <p:cNvSpPr txBox="1"/>
          <p:nvPr/>
        </p:nvSpPr>
        <p:spPr>
          <a:xfrm>
            <a:off x="2684875" y="3063689"/>
            <a:ext cx="3411126" cy="1440000"/>
          </a:xfrm>
          <a:prstGeom prst="rect">
            <a:avLst/>
          </a:prstGeom>
          <a:noFill/>
        </p:spPr>
        <p:txBody>
          <a:bodyPr wrap="square" lIns="30600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GB" sz="1200" spc="-20" dirty="0">
                <a:latin typeface="Söhne" panose="020B0503030202060203" pitchFamily="34" charset="0"/>
              </a:rPr>
              <a:t>Fanny </a:t>
            </a:r>
            <a:r>
              <a:rPr lang="en-GB" sz="1200" spc="-20" dirty="0" err="1">
                <a:latin typeface="Söhne" panose="020B0503030202060203" pitchFamily="34" charset="0"/>
              </a:rPr>
              <a:t>Boulloud</a:t>
            </a:r>
            <a:br>
              <a:rPr lang="en-GB" sz="1200" spc="-20" dirty="0">
                <a:latin typeface="Söhne" panose="020B0503030202060203" pitchFamily="34" charset="0"/>
              </a:rPr>
            </a:br>
            <a:r>
              <a:rPr lang="en-GB" sz="1200" spc="-20" dirty="0">
                <a:solidFill>
                  <a:schemeClr val="accent1"/>
                </a:solidFill>
              </a:rPr>
              <a:t>Program Manager</a:t>
            </a:r>
          </a:p>
          <a:p>
            <a:pPr>
              <a:spcAft>
                <a:spcPts val="600"/>
              </a:spcAft>
            </a:pPr>
            <a:r>
              <a:rPr lang="en-GB" sz="1200" spc="-20" dirty="0" err="1"/>
              <a:t>fanny@wise.net</a:t>
            </a:r>
            <a:endParaRPr lang="en-CH" sz="1200" spc="-2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3F08781-B3A1-FC00-A5FA-CAAA4C035FE5}"/>
              </a:ext>
            </a:extLst>
          </p:cNvPr>
          <p:cNvSpPr txBox="1"/>
          <p:nvPr/>
        </p:nvSpPr>
        <p:spPr>
          <a:xfrm>
            <a:off x="7539508" y="3063689"/>
            <a:ext cx="3411126" cy="1440000"/>
          </a:xfrm>
          <a:prstGeom prst="rect">
            <a:avLst/>
          </a:prstGeom>
          <a:noFill/>
        </p:spPr>
        <p:txBody>
          <a:bodyPr wrap="square" lIns="30600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GB" sz="1200" spc="-20" dirty="0" err="1">
                <a:latin typeface="Söhne" panose="020B0503030202060203" pitchFamily="34" charset="0"/>
              </a:rPr>
              <a:t>Mael</a:t>
            </a:r>
            <a:r>
              <a:rPr lang="en-GB" sz="1200" spc="-20" dirty="0">
                <a:latin typeface="Söhne" panose="020B0503030202060203" pitchFamily="34" charset="0"/>
              </a:rPr>
              <a:t> Steiner</a:t>
            </a:r>
            <a:br>
              <a:rPr lang="en-GB" sz="1200" spc="-20" dirty="0">
                <a:latin typeface="Söhne" panose="020B0503030202060203" pitchFamily="34" charset="0"/>
              </a:rPr>
            </a:br>
            <a:r>
              <a:rPr lang="en-GB" sz="1200" spc="-20" dirty="0">
                <a:solidFill>
                  <a:schemeClr val="accent1"/>
                </a:solidFill>
              </a:rPr>
              <a:t>Program Manager</a:t>
            </a:r>
          </a:p>
          <a:p>
            <a:pPr>
              <a:spcAft>
                <a:spcPts val="600"/>
              </a:spcAft>
            </a:pPr>
            <a:r>
              <a:rPr lang="en-GB" sz="1200" spc="-20" dirty="0" err="1"/>
              <a:t>mael@wise.net</a:t>
            </a:r>
            <a:endParaRPr lang="en-CH" sz="1200" spc="-2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96F96F4-5EF6-285E-9F87-B74CE5BDC4E6}"/>
              </a:ext>
            </a:extLst>
          </p:cNvPr>
          <p:cNvSpPr txBox="1"/>
          <p:nvPr/>
        </p:nvSpPr>
        <p:spPr>
          <a:xfrm>
            <a:off x="2684875" y="4867551"/>
            <a:ext cx="3411126" cy="1440000"/>
          </a:xfrm>
          <a:prstGeom prst="rect">
            <a:avLst/>
          </a:prstGeom>
          <a:noFill/>
        </p:spPr>
        <p:txBody>
          <a:bodyPr wrap="square" lIns="30600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GB" sz="1200" spc="-20" dirty="0">
                <a:latin typeface="Söhne" panose="020B0503030202060203" pitchFamily="34" charset="0"/>
              </a:rPr>
              <a:t>Lucie </a:t>
            </a:r>
            <a:r>
              <a:rPr lang="en-GB" sz="1200" spc="-20" dirty="0" err="1">
                <a:latin typeface="Söhne" panose="020B0503030202060203" pitchFamily="34" charset="0"/>
              </a:rPr>
              <a:t>Barbier</a:t>
            </a:r>
            <a:r>
              <a:rPr lang="en-GB" sz="1200" spc="-20" dirty="0">
                <a:latin typeface="Söhne" panose="020B0503030202060203" pitchFamily="34" charset="0"/>
              </a:rPr>
              <a:t>-Mueller</a:t>
            </a:r>
            <a:br>
              <a:rPr lang="en-GB" sz="1200" spc="-20" dirty="0">
                <a:latin typeface="Söhne" panose="020B0503030202060203" pitchFamily="34" charset="0"/>
              </a:rPr>
            </a:br>
            <a:r>
              <a:rPr lang="en-GB" sz="1200" spc="-20" dirty="0">
                <a:solidFill>
                  <a:schemeClr val="accent1"/>
                </a:solidFill>
              </a:rPr>
              <a:t>Philanthropy Initiatives Coordinator</a:t>
            </a:r>
          </a:p>
          <a:p>
            <a:pPr>
              <a:spcAft>
                <a:spcPts val="600"/>
              </a:spcAft>
            </a:pPr>
            <a:r>
              <a:rPr lang="en-GB" sz="1200" spc="-20" dirty="0" err="1"/>
              <a:t>lucie@wise.net</a:t>
            </a:r>
            <a:endParaRPr lang="en-CH" sz="1200" spc="-20" dirty="0"/>
          </a:p>
        </p:txBody>
      </p:sp>
    </p:spTree>
    <p:extLst>
      <p:ext uri="{BB962C8B-B14F-4D97-AF65-F5344CB8AC3E}">
        <p14:creationId xmlns:p14="http://schemas.microsoft.com/office/powerpoint/2010/main" val="3027443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D79B6-64B8-16EF-611B-9FED232A6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H" dirty="0"/>
              <a:t>Continue our conversation</a:t>
            </a:r>
          </a:p>
        </p:txBody>
      </p:sp>
      <p:sp>
        <p:nvSpPr>
          <p:cNvPr id="8" name="Vertical Text Placeholder 7">
            <a:extLst>
              <a:ext uri="{FF2B5EF4-FFF2-40B4-BE49-F238E27FC236}">
                <a16:creationId xmlns:a16="http://schemas.microsoft.com/office/drawing/2014/main" id="{B176061C-6298-1161-7919-AE8AD7C691CE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Présentation de WISE Philanthropy Advisors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6C80744-8B5A-B7D3-467B-B8A89AAD9CC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66954" y="1276740"/>
            <a:ext cx="5619589" cy="4120453"/>
          </a:xfrm>
        </p:spPr>
        <p:txBody>
          <a:bodyPr lIns="0" tIns="0" rIns="0" bIns="0"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Etienne </a:t>
            </a:r>
            <a:r>
              <a:rPr lang="en-GB" dirty="0" err="1"/>
              <a:t>Eichenberger</a:t>
            </a:r>
            <a:br>
              <a:rPr lang="en-GB" dirty="0"/>
            </a:br>
            <a:r>
              <a:rPr lang="en-GB" dirty="0">
                <a:solidFill>
                  <a:schemeClr val="accent1"/>
                </a:solidFill>
              </a:rPr>
              <a:t>Co-Founder and Managing Partner at WISE</a:t>
            </a:r>
          </a:p>
          <a:p>
            <a:r>
              <a:rPr lang="en-GB" dirty="0"/>
              <a:t>Member of the Advisory Board for the </a:t>
            </a:r>
            <a:r>
              <a:rPr lang="en-GB" dirty="0" err="1"/>
              <a:t>Debiopharm</a:t>
            </a:r>
            <a:br>
              <a:rPr lang="en-GB" dirty="0"/>
            </a:br>
            <a:r>
              <a:rPr lang="en-GB" dirty="0"/>
              <a:t>Chair for Family Philanthropy, IMD Business School</a:t>
            </a:r>
          </a:p>
          <a:p>
            <a:r>
              <a:rPr lang="en-GB" dirty="0"/>
              <a:t>Board member, Partner 4 New Economy (p4ne.org)</a:t>
            </a:r>
          </a:p>
          <a:p>
            <a:r>
              <a:rPr lang="en-GB" dirty="0"/>
              <a:t>Co-author of the Family Philanthropy Navigator (2020)</a:t>
            </a:r>
          </a:p>
          <a:p>
            <a:r>
              <a:rPr lang="en-GB" dirty="0"/>
              <a:t>Chairman, Swiss Philanthropy Foundation</a:t>
            </a:r>
          </a:p>
        </p:txBody>
      </p:sp>
      <p:pic>
        <p:nvPicPr>
          <p:cNvPr id="11" name="Picture 10" descr="A person in a suit&#10;&#10;Description automatically generated">
            <a:extLst>
              <a:ext uri="{FF2B5EF4-FFF2-40B4-BE49-F238E27FC236}">
                <a16:creationId xmlns:a16="http://schemas.microsoft.com/office/drawing/2014/main" id="{F384B562-B9E0-2B0A-2932-95C98CAAC4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6" b="19494"/>
          <a:stretch/>
        </p:blipFill>
        <p:spPr>
          <a:xfrm>
            <a:off x="1244874" y="1264529"/>
            <a:ext cx="2121782" cy="2121782"/>
          </a:xfrm>
          <a:prstGeom prst="ellipse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E4ADA843-9D18-3866-8C40-7D35E84E4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6543" y="4619205"/>
            <a:ext cx="1689520" cy="168952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61E681A-0022-E72F-844E-7C5E5D7FEF61}"/>
              </a:ext>
            </a:extLst>
          </p:cNvPr>
          <p:cNvSpPr txBox="1"/>
          <p:nvPr/>
        </p:nvSpPr>
        <p:spPr>
          <a:xfrm>
            <a:off x="4366954" y="6031726"/>
            <a:ext cx="2121782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indent="0">
              <a:buNone/>
            </a:pPr>
            <a:r>
              <a:rPr lang="en-GB" dirty="0" err="1"/>
              <a:t>etienne@wise.net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98874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6DBC0-0820-0CAA-0C72-197AE6BA39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H" dirty="0"/>
              <a:t>Thank you.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F37346-8DCB-5ECC-7524-12FD6E61911D}"/>
              </a:ext>
            </a:extLst>
          </p:cNvPr>
          <p:cNvSpPr>
            <a:spLocks noGrp="1"/>
          </p:cNvSpPr>
          <p:nvPr>
            <p:ph type="body" orient="vert" sz="quarter" idx="17"/>
          </p:nvPr>
        </p:nvSpPr>
        <p:spPr>
          <a:xfrm rot="10800000">
            <a:off x="103747" y="1724451"/>
            <a:ext cx="193899" cy="4120453"/>
          </a:xfrm>
        </p:spPr>
        <p:txBody>
          <a:bodyPr/>
          <a:lstStyle/>
          <a:p>
            <a:r>
              <a:rPr lang="en-CH" dirty="0"/>
              <a:t>Titre de la présentation</a:t>
            </a:r>
          </a:p>
        </p:txBody>
      </p:sp>
    </p:spTree>
    <p:extLst>
      <p:ext uri="{BB962C8B-B14F-4D97-AF65-F5344CB8AC3E}">
        <p14:creationId xmlns:p14="http://schemas.microsoft.com/office/powerpoint/2010/main" val="35216381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WISE Philanthropy Advisors">
      <a:dk1>
        <a:srgbClr val="005071"/>
      </a:dk1>
      <a:lt1>
        <a:srgbClr val="FFFFFF"/>
      </a:lt1>
      <a:dk2>
        <a:srgbClr val="44546A"/>
      </a:dk2>
      <a:lt2>
        <a:srgbClr val="E3F7FF"/>
      </a:lt2>
      <a:accent1>
        <a:srgbClr val="009FE3"/>
      </a:accent1>
      <a:accent2>
        <a:srgbClr val="005071"/>
      </a:accent2>
      <a:accent3>
        <a:srgbClr val="E63C1E"/>
      </a:accent3>
      <a:accent4>
        <a:srgbClr val="08A64F"/>
      </a:accent4>
      <a:accent5>
        <a:srgbClr val="FABE2C"/>
      </a:accent5>
      <a:accent6>
        <a:srgbClr val="2C3F41"/>
      </a:accent6>
      <a:hlink>
        <a:srgbClr val="009FE3"/>
      </a:hlink>
      <a:folHlink>
        <a:srgbClr val="009FE3"/>
      </a:folHlink>
    </a:clrScheme>
    <a:fontScheme name="WISE Philanthropy Advisors">
      <a:majorFont>
        <a:latin typeface="Söhne Leicht"/>
        <a:ea typeface=""/>
        <a:cs typeface=""/>
      </a:majorFont>
      <a:minorFont>
        <a:latin typeface="Söhne Leic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E_Template.pptx" id="{6C66A3F3-D3A7-4DDE-BB38-C0E3C7A61C0B}" vid="{190A8B12-61C7-4C35-9035-0F908578682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4417</TotalTime>
  <Words>493</Words>
  <Application>Microsoft Office PowerPoint</Application>
  <PresentationFormat>Grand écran</PresentationFormat>
  <Paragraphs>83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Söhne</vt:lpstr>
      <vt:lpstr>Söhne Halbfett</vt:lpstr>
      <vt:lpstr>Söhne Leicht</vt:lpstr>
      <vt:lpstr>Thème Office</vt:lpstr>
      <vt:lpstr>Helping families and foundations to create impact</vt:lpstr>
      <vt:lpstr>Que faisons-nous ?</vt:lpstr>
      <vt:lpstr>Qui sommes-nous ?</vt:lpstr>
      <vt:lpstr>Contents</vt:lpstr>
      <vt:lpstr>Qui sommes-nous ?</vt:lpstr>
      <vt:lpstr>Nos valeurs</vt:lpstr>
      <vt:lpstr>Que faisons-nous ?</vt:lpstr>
      <vt:lpstr>(re)-Shaping involvement</vt:lpstr>
      <vt:lpstr>Image avec titre et légende</vt:lpstr>
      <vt:lpstr>Image avec titre</vt:lpstr>
      <vt:lpstr>Présentation PowerPoint</vt:lpstr>
      <vt:lpstr>Présentation PowerPoint</vt:lpstr>
      <vt:lpstr>Présentation PowerPoint</vt:lpstr>
      <vt:lpstr>Afin de poursuivre notre conversation</vt:lpstr>
      <vt:lpstr>Continue our conversation</vt:lpstr>
      <vt:lpstr>Thank you.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Fabien Bergerat</dc:creator>
  <cp:lastModifiedBy>Fabien Bergerat</cp:lastModifiedBy>
  <cp:revision>20</cp:revision>
  <dcterms:created xsi:type="dcterms:W3CDTF">2023-09-26T10:35:23Z</dcterms:created>
  <dcterms:modified xsi:type="dcterms:W3CDTF">2023-10-25T13:05:12Z</dcterms:modified>
</cp:coreProperties>
</file>